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9" r:id="rId4"/>
    <p:sldId id="260" r:id="rId5"/>
    <p:sldId id="261" r:id="rId6"/>
    <p:sldId id="264" r:id="rId7"/>
    <p:sldId id="289" r:id="rId8"/>
    <p:sldId id="262" r:id="rId9"/>
    <p:sldId id="290" r:id="rId10"/>
    <p:sldId id="263" r:id="rId11"/>
    <p:sldId id="291" r:id="rId12"/>
    <p:sldId id="269" r:id="rId13"/>
    <p:sldId id="282" r:id="rId14"/>
    <p:sldId id="293" r:id="rId15"/>
    <p:sldId id="292" r:id="rId16"/>
    <p:sldId id="270" r:id="rId17"/>
    <p:sldId id="271" r:id="rId18"/>
    <p:sldId id="285" r:id="rId19"/>
    <p:sldId id="265" r:id="rId20"/>
    <p:sldId id="266" r:id="rId21"/>
    <p:sldId id="267" r:id="rId22"/>
    <p:sldId id="268" r:id="rId23"/>
    <p:sldId id="272" r:id="rId24"/>
    <p:sldId id="286" r:id="rId25"/>
    <p:sldId id="287" r:id="rId26"/>
    <p:sldId id="288" r:id="rId27"/>
    <p:sldId id="273" r:id="rId28"/>
    <p:sldId id="275" r:id="rId29"/>
    <p:sldId id="276" r:id="rId30"/>
    <p:sldId id="274" r:id="rId31"/>
    <p:sldId id="283" r:id="rId32"/>
    <p:sldId id="284" r:id="rId33"/>
    <p:sldId id="277" r:id="rId3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33299-7249-8791-FF2E-989685003810}" v="138" dt="2022-07-12T14:08:52.022"/>
    <p1510:client id="{35BEA3DA-923A-A6DF-26C9-1954B1434DE4}" v="18" dt="2022-07-13T03:46:25.171"/>
    <p1510:client id="{3EB8B798-C2D3-8075-B33A-CDCB026A45D0}" v="10" dt="2022-07-12T11:33:23.741"/>
    <p1510:client id="{44E73166-92D3-3347-3A16-54D7748D15D7}" v="3" dt="2022-07-13T03:17:42.766"/>
    <p1510:client id="{49C0B9E4-FEE7-C354-38E1-9FD0FBA1C7C3}" v="20" dt="2022-07-12T16:21:26.295"/>
    <p1510:client id="{61446C47-5A6E-89A7-D3FC-EA0469C6DDC2}" v="266" dt="2022-07-12T05:38:13.748"/>
    <p1510:client id="{6A9C8340-D681-C5B1-4A7E-BE93BFDCC1D5}" v="389" dt="2022-07-12T13:54:42.405"/>
    <p1510:client id="{6D5640D8-D509-BBA5-1A0C-E9280BCC2C5D}" v="18" dt="2022-07-13T03:29:49.465"/>
    <p1510:client id="{6ED1752F-8A4C-435A-6433-A4EE851D8AAF}" v="56" dt="2022-07-12T10:23:00.389"/>
    <p1510:client id="{A0D6F42C-E075-4218-BAC8-F4EADC6430F3}" v="665" dt="2022-07-11T13:53:44.454"/>
    <p1510:client id="{A493BCD6-3C4C-F22B-600F-FD3DE8402879}" v="318" dt="2022-07-12T05:40:26.330"/>
    <p1510:client id="{A9CA7877-88FB-0FBB-D5E1-0C44BDBF1C31}" v="34" dt="2022-07-12T15:47:20.205"/>
    <p1510:client id="{B1C65A5B-6C0A-49EB-AD51-B731A97C96F6}" v="14" dt="2022-07-12T11:28:55.427"/>
    <p1510:client id="{B8A635CA-C95C-FF98-8F14-D46FA3CE34B2}" v="56" dt="2022-07-13T04:56:47.984"/>
    <p1510:client id="{BAE0E679-E1B7-2B70-F5D0-6B31624BFE8E}" v="1" dt="2022-07-12T09:36:18.647"/>
    <p1510:client id="{BB5CC574-74AB-0463-2676-F05CF4B0CBCF}" v="3" dt="2022-07-13T09:00:53.971"/>
    <p1510:client id="{C96CA1A6-089E-5AB2-3EFB-FCD6E4A846B8}" v="30" dt="2022-07-12T10:19:54.867"/>
    <p1510:client id="{DCC1682B-C73B-6325-779F-B2749B2D585B}" v="223" dt="2022-07-12T10:16:45.657"/>
    <p1510:client id="{F0B8CD04-06EA-97D6-644B-12901DD10750}" v="1" dt="2022-07-12T12:25:21.205"/>
    <p1510:client id="{F455B7AE-D6BF-A8B3-BFF8-2F10D4A24849}" v="229" dt="2022-07-12T14:21:52.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84BE8-A731-4989-BC3E-A163AC43B48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C332DCF-B8B9-4CF5-BD72-075AAC28F79A}">
      <dgm:prSet/>
      <dgm:spPr/>
      <dgm:t>
        <a:bodyPr/>
        <a:lstStyle/>
        <a:p>
          <a:r>
            <a:rPr lang="en-GB"/>
            <a:t>Menta Sai Akshay [CB.EN.U4AIE20040]</a:t>
          </a:r>
          <a:endParaRPr lang="en-US"/>
        </a:p>
      </dgm:t>
    </dgm:pt>
    <dgm:pt modelId="{41D7314C-0F7A-40CD-BCDE-C00D7BA0814B}" type="parTrans" cxnId="{F18F5714-560D-4F4B-9A2F-427A0FFAB737}">
      <dgm:prSet/>
      <dgm:spPr/>
      <dgm:t>
        <a:bodyPr/>
        <a:lstStyle/>
        <a:p>
          <a:endParaRPr lang="en-US"/>
        </a:p>
      </dgm:t>
    </dgm:pt>
    <dgm:pt modelId="{215F6363-CB78-4139-8013-516FF9D59DEA}" type="sibTrans" cxnId="{F18F5714-560D-4F4B-9A2F-427A0FFAB737}">
      <dgm:prSet/>
      <dgm:spPr/>
      <dgm:t>
        <a:bodyPr/>
        <a:lstStyle/>
        <a:p>
          <a:endParaRPr lang="en-US"/>
        </a:p>
      </dgm:t>
    </dgm:pt>
    <dgm:pt modelId="{62FB39A3-3C3A-4CB7-A668-7CD4181BB1E1}">
      <dgm:prSet/>
      <dgm:spPr/>
      <dgm:t>
        <a:bodyPr/>
        <a:lstStyle/>
        <a:p>
          <a:r>
            <a:rPr lang="en-GB"/>
            <a:t>Sai Aravind V [CB.EN.U4AIE20062]</a:t>
          </a:r>
          <a:endParaRPr lang="en-US"/>
        </a:p>
      </dgm:t>
    </dgm:pt>
    <dgm:pt modelId="{8FB43481-9792-4145-90DE-A09A68A7D9C0}" type="parTrans" cxnId="{D5000863-88A8-40AF-8051-4DAAD0372C03}">
      <dgm:prSet/>
      <dgm:spPr/>
      <dgm:t>
        <a:bodyPr/>
        <a:lstStyle/>
        <a:p>
          <a:endParaRPr lang="en-US"/>
        </a:p>
      </dgm:t>
    </dgm:pt>
    <dgm:pt modelId="{EC5470FF-411C-4452-B820-32A7E18A9496}" type="sibTrans" cxnId="{D5000863-88A8-40AF-8051-4DAAD0372C03}">
      <dgm:prSet/>
      <dgm:spPr/>
      <dgm:t>
        <a:bodyPr/>
        <a:lstStyle/>
        <a:p>
          <a:endParaRPr lang="en-US"/>
        </a:p>
      </dgm:t>
    </dgm:pt>
    <dgm:pt modelId="{D70FB8FB-7668-4885-BC11-739C5EFBDA30}" type="pres">
      <dgm:prSet presAssocID="{B5084BE8-A731-4989-BC3E-A163AC43B48F}" presName="vert0" presStyleCnt="0">
        <dgm:presLayoutVars>
          <dgm:dir/>
          <dgm:animOne val="branch"/>
          <dgm:animLvl val="lvl"/>
        </dgm:presLayoutVars>
      </dgm:prSet>
      <dgm:spPr/>
    </dgm:pt>
    <dgm:pt modelId="{B0F8024D-9270-4F51-936E-3E921E9F53BC}" type="pres">
      <dgm:prSet presAssocID="{AC332DCF-B8B9-4CF5-BD72-075AAC28F79A}" presName="thickLine" presStyleLbl="alignNode1" presStyleIdx="0" presStyleCnt="2"/>
      <dgm:spPr/>
    </dgm:pt>
    <dgm:pt modelId="{38722870-76B2-44A7-AD0C-937A252EFD6E}" type="pres">
      <dgm:prSet presAssocID="{AC332DCF-B8B9-4CF5-BD72-075AAC28F79A}" presName="horz1" presStyleCnt="0"/>
      <dgm:spPr/>
    </dgm:pt>
    <dgm:pt modelId="{71A3B766-420E-4691-A035-22DA889B1583}" type="pres">
      <dgm:prSet presAssocID="{AC332DCF-B8B9-4CF5-BD72-075AAC28F79A}" presName="tx1" presStyleLbl="revTx" presStyleIdx="0" presStyleCnt="2"/>
      <dgm:spPr/>
    </dgm:pt>
    <dgm:pt modelId="{0AAA8342-5C43-4B60-A3B8-045E5EBAD5E3}" type="pres">
      <dgm:prSet presAssocID="{AC332DCF-B8B9-4CF5-BD72-075AAC28F79A}" presName="vert1" presStyleCnt="0"/>
      <dgm:spPr/>
    </dgm:pt>
    <dgm:pt modelId="{566C7B65-53E8-4C64-AD1C-E74044DA0877}" type="pres">
      <dgm:prSet presAssocID="{62FB39A3-3C3A-4CB7-A668-7CD4181BB1E1}" presName="thickLine" presStyleLbl="alignNode1" presStyleIdx="1" presStyleCnt="2"/>
      <dgm:spPr/>
    </dgm:pt>
    <dgm:pt modelId="{3EF7DA43-2929-4DEC-B4C4-3B73618AACD0}" type="pres">
      <dgm:prSet presAssocID="{62FB39A3-3C3A-4CB7-A668-7CD4181BB1E1}" presName="horz1" presStyleCnt="0"/>
      <dgm:spPr/>
    </dgm:pt>
    <dgm:pt modelId="{CF7BF883-75C3-4346-96B1-AAF5BD1476B5}" type="pres">
      <dgm:prSet presAssocID="{62FB39A3-3C3A-4CB7-A668-7CD4181BB1E1}" presName="tx1" presStyleLbl="revTx" presStyleIdx="1" presStyleCnt="2"/>
      <dgm:spPr/>
    </dgm:pt>
    <dgm:pt modelId="{F6F9D3F3-0F7C-457A-833C-25834F17A67A}" type="pres">
      <dgm:prSet presAssocID="{62FB39A3-3C3A-4CB7-A668-7CD4181BB1E1}" presName="vert1" presStyleCnt="0"/>
      <dgm:spPr/>
    </dgm:pt>
  </dgm:ptLst>
  <dgm:cxnLst>
    <dgm:cxn modelId="{F18F5714-560D-4F4B-9A2F-427A0FFAB737}" srcId="{B5084BE8-A731-4989-BC3E-A163AC43B48F}" destId="{AC332DCF-B8B9-4CF5-BD72-075AAC28F79A}" srcOrd="0" destOrd="0" parTransId="{41D7314C-0F7A-40CD-BCDE-C00D7BA0814B}" sibTransId="{215F6363-CB78-4139-8013-516FF9D59DEA}"/>
    <dgm:cxn modelId="{742E6318-CE90-420E-BF2F-DD006F2FE191}" type="presOf" srcId="{62FB39A3-3C3A-4CB7-A668-7CD4181BB1E1}" destId="{CF7BF883-75C3-4346-96B1-AAF5BD1476B5}" srcOrd="0" destOrd="0" presId="urn:microsoft.com/office/officeart/2008/layout/LinedList"/>
    <dgm:cxn modelId="{D5000863-88A8-40AF-8051-4DAAD0372C03}" srcId="{B5084BE8-A731-4989-BC3E-A163AC43B48F}" destId="{62FB39A3-3C3A-4CB7-A668-7CD4181BB1E1}" srcOrd="1" destOrd="0" parTransId="{8FB43481-9792-4145-90DE-A09A68A7D9C0}" sibTransId="{EC5470FF-411C-4452-B820-32A7E18A9496}"/>
    <dgm:cxn modelId="{B28F808D-881E-42EC-97F1-40C9AF379056}" type="presOf" srcId="{AC332DCF-B8B9-4CF5-BD72-075AAC28F79A}" destId="{71A3B766-420E-4691-A035-22DA889B1583}" srcOrd="0" destOrd="0" presId="urn:microsoft.com/office/officeart/2008/layout/LinedList"/>
    <dgm:cxn modelId="{3F9913E3-C5B0-4623-BA2D-284D16D66B40}" type="presOf" srcId="{B5084BE8-A731-4989-BC3E-A163AC43B48F}" destId="{D70FB8FB-7668-4885-BC11-739C5EFBDA30}" srcOrd="0" destOrd="0" presId="urn:microsoft.com/office/officeart/2008/layout/LinedList"/>
    <dgm:cxn modelId="{8B714C25-152A-4642-A8B9-4C8F80E406CC}" type="presParOf" srcId="{D70FB8FB-7668-4885-BC11-739C5EFBDA30}" destId="{B0F8024D-9270-4F51-936E-3E921E9F53BC}" srcOrd="0" destOrd="0" presId="urn:microsoft.com/office/officeart/2008/layout/LinedList"/>
    <dgm:cxn modelId="{C6E5223A-6129-410F-9525-FF0529353A83}" type="presParOf" srcId="{D70FB8FB-7668-4885-BC11-739C5EFBDA30}" destId="{38722870-76B2-44A7-AD0C-937A252EFD6E}" srcOrd="1" destOrd="0" presId="urn:microsoft.com/office/officeart/2008/layout/LinedList"/>
    <dgm:cxn modelId="{A3B519F8-8894-422B-87AD-956404D477F2}" type="presParOf" srcId="{38722870-76B2-44A7-AD0C-937A252EFD6E}" destId="{71A3B766-420E-4691-A035-22DA889B1583}" srcOrd="0" destOrd="0" presId="urn:microsoft.com/office/officeart/2008/layout/LinedList"/>
    <dgm:cxn modelId="{2E4FF060-DD6D-4EDA-87EA-C0CA1B0721B1}" type="presParOf" srcId="{38722870-76B2-44A7-AD0C-937A252EFD6E}" destId="{0AAA8342-5C43-4B60-A3B8-045E5EBAD5E3}" srcOrd="1" destOrd="0" presId="urn:microsoft.com/office/officeart/2008/layout/LinedList"/>
    <dgm:cxn modelId="{E2A9AE8C-AB0E-405B-AB3C-E172856A11AF}" type="presParOf" srcId="{D70FB8FB-7668-4885-BC11-739C5EFBDA30}" destId="{566C7B65-53E8-4C64-AD1C-E74044DA0877}" srcOrd="2" destOrd="0" presId="urn:microsoft.com/office/officeart/2008/layout/LinedList"/>
    <dgm:cxn modelId="{24563F16-4DB8-4797-A365-582B16D1AE7E}" type="presParOf" srcId="{D70FB8FB-7668-4885-BC11-739C5EFBDA30}" destId="{3EF7DA43-2929-4DEC-B4C4-3B73618AACD0}" srcOrd="3" destOrd="0" presId="urn:microsoft.com/office/officeart/2008/layout/LinedList"/>
    <dgm:cxn modelId="{618EBB8A-1EC6-43BE-A2E7-F41E6BF611C6}" type="presParOf" srcId="{3EF7DA43-2929-4DEC-B4C4-3B73618AACD0}" destId="{CF7BF883-75C3-4346-96B1-AAF5BD1476B5}" srcOrd="0" destOrd="0" presId="urn:microsoft.com/office/officeart/2008/layout/LinedList"/>
    <dgm:cxn modelId="{A3A25B82-20C6-4FE3-9F24-AA10E33FF612}" type="presParOf" srcId="{3EF7DA43-2929-4DEC-B4C4-3B73618AACD0}" destId="{F6F9D3F3-0F7C-457A-833C-25834F17A67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F7EBA3-0888-4C8F-979A-F4DF2BF25CFB}"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14AA274D-32D0-4872-B2DF-2441C7611EC9}">
      <dgm:prSet/>
      <dgm:spPr/>
      <dgm:t>
        <a:bodyPr/>
        <a:lstStyle/>
        <a:p>
          <a:r>
            <a:rPr lang="en-US" b="1"/>
            <a:t>Trajectory:</a:t>
          </a:r>
          <a:r>
            <a:rPr lang="en-US"/>
            <a:t> Time evolution of position, velocity and acceleration.</a:t>
          </a:r>
        </a:p>
      </dgm:t>
    </dgm:pt>
    <dgm:pt modelId="{1866CF82-65E5-42D0-8367-10FAD1411625}" type="parTrans" cxnId="{F29C968C-4369-4FF3-95DF-B45DB5E21C4F}">
      <dgm:prSet/>
      <dgm:spPr/>
      <dgm:t>
        <a:bodyPr/>
        <a:lstStyle/>
        <a:p>
          <a:endParaRPr lang="en-US"/>
        </a:p>
      </dgm:t>
    </dgm:pt>
    <dgm:pt modelId="{F7286DBD-11BF-4CA9-B67D-2E2B92076866}" type="sibTrans" cxnId="{F29C968C-4369-4FF3-95DF-B45DB5E21C4F}">
      <dgm:prSet phldrT="1" phldr="0"/>
      <dgm:spPr/>
      <dgm:t>
        <a:bodyPr/>
        <a:lstStyle/>
        <a:p>
          <a:r>
            <a:rPr lang="en-US"/>
            <a:t>1</a:t>
          </a:r>
        </a:p>
      </dgm:t>
    </dgm:pt>
    <dgm:pt modelId="{B8302397-5032-4089-A0EC-675DC5846EDA}">
      <dgm:prSet/>
      <dgm:spPr/>
      <dgm:t>
        <a:bodyPr/>
        <a:lstStyle/>
        <a:p>
          <a:r>
            <a:rPr lang="en-US"/>
            <a:t>Given a change in the end effector position, a </a:t>
          </a:r>
          <a:r>
            <a:rPr lang="en-US" b="1"/>
            <a:t>smooth </a:t>
          </a:r>
          <a:r>
            <a:rPr lang="en-US"/>
            <a:t>transition from initial to the final pose of the end effector is required. This is achieved by change in joint angles, velocity and acceleration.</a:t>
          </a:r>
        </a:p>
      </dgm:t>
    </dgm:pt>
    <dgm:pt modelId="{3905CF86-1FCB-4F6B-895B-8828738D3955}" type="parTrans" cxnId="{C2EE0A11-A5B1-469B-9C4F-3ED73012EED3}">
      <dgm:prSet/>
      <dgm:spPr/>
      <dgm:t>
        <a:bodyPr/>
        <a:lstStyle/>
        <a:p>
          <a:endParaRPr lang="en-US"/>
        </a:p>
      </dgm:t>
    </dgm:pt>
    <dgm:pt modelId="{21542B4B-C681-4B71-A3D1-455F0754EA83}" type="sibTrans" cxnId="{C2EE0A11-A5B1-469B-9C4F-3ED73012EED3}">
      <dgm:prSet phldrT="2" phldr="0"/>
      <dgm:spPr/>
      <dgm:t>
        <a:bodyPr/>
        <a:lstStyle/>
        <a:p>
          <a:r>
            <a:rPr lang="en-US"/>
            <a:t>2</a:t>
          </a:r>
        </a:p>
      </dgm:t>
    </dgm:pt>
    <dgm:pt modelId="{96AC7475-E26E-4BCC-97CD-A81EE3E3F1EE}">
      <dgm:prSet/>
      <dgm:spPr/>
      <dgm:t>
        <a:bodyPr/>
        <a:lstStyle/>
        <a:p>
          <a:r>
            <a:rPr lang="en-US"/>
            <a:t>Inverse Kinematics gives change in joint variable. When the additional dimension of time is incorporated, velocity and acceleration of each joint can be found.</a:t>
          </a:r>
        </a:p>
      </dgm:t>
    </dgm:pt>
    <dgm:pt modelId="{10201B11-F5D8-489F-8B7B-3D8C80FA1881}" type="parTrans" cxnId="{F991253B-C467-4A65-8ABC-AEB42D7CA1B6}">
      <dgm:prSet/>
      <dgm:spPr/>
      <dgm:t>
        <a:bodyPr/>
        <a:lstStyle/>
        <a:p>
          <a:endParaRPr lang="en-US"/>
        </a:p>
      </dgm:t>
    </dgm:pt>
    <dgm:pt modelId="{43744365-06F5-408D-979E-5983683D90B7}" type="sibTrans" cxnId="{F991253B-C467-4A65-8ABC-AEB42D7CA1B6}">
      <dgm:prSet phldrT="3" phldr="0"/>
      <dgm:spPr/>
      <dgm:t>
        <a:bodyPr/>
        <a:lstStyle/>
        <a:p>
          <a:r>
            <a:rPr lang="en-US"/>
            <a:t>3</a:t>
          </a:r>
        </a:p>
      </dgm:t>
    </dgm:pt>
    <dgm:pt modelId="{AFDBB6F1-125B-4E7D-A025-3431733AE000}" type="pres">
      <dgm:prSet presAssocID="{E5F7EBA3-0888-4C8F-979A-F4DF2BF25CFB}" presName="Name0" presStyleCnt="0">
        <dgm:presLayoutVars>
          <dgm:animLvl val="lvl"/>
          <dgm:resizeHandles val="exact"/>
        </dgm:presLayoutVars>
      </dgm:prSet>
      <dgm:spPr/>
    </dgm:pt>
    <dgm:pt modelId="{30034123-5084-4CF1-A5A0-64864BC01B58}" type="pres">
      <dgm:prSet presAssocID="{14AA274D-32D0-4872-B2DF-2441C7611EC9}" presName="compositeNode" presStyleCnt="0">
        <dgm:presLayoutVars>
          <dgm:bulletEnabled val="1"/>
        </dgm:presLayoutVars>
      </dgm:prSet>
      <dgm:spPr/>
    </dgm:pt>
    <dgm:pt modelId="{6EE200B2-7CE3-4212-B82C-725248E87770}" type="pres">
      <dgm:prSet presAssocID="{14AA274D-32D0-4872-B2DF-2441C7611EC9}" presName="bgRect" presStyleLbl="bgAccFollowNode1" presStyleIdx="0" presStyleCnt="3"/>
      <dgm:spPr/>
    </dgm:pt>
    <dgm:pt modelId="{1EA91228-AA73-40F1-A27E-F1020DA4A341}" type="pres">
      <dgm:prSet presAssocID="{F7286DBD-11BF-4CA9-B67D-2E2B92076866}" presName="sibTransNodeCircle" presStyleLbl="alignNode1" presStyleIdx="0" presStyleCnt="6">
        <dgm:presLayoutVars>
          <dgm:chMax val="0"/>
          <dgm:bulletEnabled/>
        </dgm:presLayoutVars>
      </dgm:prSet>
      <dgm:spPr/>
    </dgm:pt>
    <dgm:pt modelId="{08BA113C-8692-42B6-8A52-284062DBBE9D}" type="pres">
      <dgm:prSet presAssocID="{14AA274D-32D0-4872-B2DF-2441C7611EC9}" presName="bottomLine" presStyleLbl="alignNode1" presStyleIdx="1" presStyleCnt="6">
        <dgm:presLayoutVars/>
      </dgm:prSet>
      <dgm:spPr/>
    </dgm:pt>
    <dgm:pt modelId="{14810A23-BAF3-4BC7-82E7-44DC9D8F9B49}" type="pres">
      <dgm:prSet presAssocID="{14AA274D-32D0-4872-B2DF-2441C7611EC9}" presName="nodeText" presStyleLbl="bgAccFollowNode1" presStyleIdx="0" presStyleCnt="3">
        <dgm:presLayoutVars>
          <dgm:bulletEnabled val="1"/>
        </dgm:presLayoutVars>
      </dgm:prSet>
      <dgm:spPr/>
    </dgm:pt>
    <dgm:pt modelId="{BBE6C40C-9FAF-48DA-B64A-754150BFB673}" type="pres">
      <dgm:prSet presAssocID="{F7286DBD-11BF-4CA9-B67D-2E2B92076866}" presName="sibTrans" presStyleCnt="0"/>
      <dgm:spPr/>
    </dgm:pt>
    <dgm:pt modelId="{6C634EB8-E920-46B8-AE2D-A6E2919D0D87}" type="pres">
      <dgm:prSet presAssocID="{B8302397-5032-4089-A0EC-675DC5846EDA}" presName="compositeNode" presStyleCnt="0">
        <dgm:presLayoutVars>
          <dgm:bulletEnabled val="1"/>
        </dgm:presLayoutVars>
      </dgm:prSet>
      <dgm:spPr/>
    </dgm:pt>
    <dgm:pt modelId="{9385F333-844A-4BF5-8EE0-31E0B3459BB5}" type="pres">
      <dgm:prSet presAssocID="{B8302397-5032-4089-A0EC-675DC5846EDA}" presName="bgRect" presStyleLbl="bgAccFollowNode1" presStyleIdx="1" presStyleCnt="3"/>
      <dgm:spPr/>
    </dgm:pt>
    <dgm:pt modelId="{BBF22F55-6CD7-4665-98F6-A794E1C607C3}" type="pres">
      <dgm:prSet presAssocID="{21542B4B-C681-4B71-A3D1-455F0754EA83}" presName="sibTransNodeCircle" presStyleLbl="alignNode1" presStyleIdx="2" presStyleCnt="6">
        <dgm:presLayoutVars>
          <dgm:chMax val="0"/>
          <dgm:bulletEnabled/>
        </dgm:presLayoutVars>
      </dgm:prSet>
      <dgm:spPr/>
    </dgm:pt>
    <dgm:pt modelId="{7AF9D6E1-D416-4809-B170-2D2A1A4082C8}" type="pres">
      <dgm:prSet presAssocID="{B8302397-5032-4089-A0EC-675DC5846EDA}" presName="bottomLine" presStyleLbl="alignNode1" presStyleIdx="3" presStyleCnt="6">
        <dgm:presLayoutVars/>
      </dgm:prSet>
      <dgm:spPr/>
    </dgm:pt>
    <dgm:pt modelId="{12E730A4-A205-4BD6-BCF9-F91EAFC052D1}" type="pres">
      <dgm:prSet presAssocID="{B8302397-5032-4089-A0EC-675DC5846EDA}" presName="nodeText" presStyleLbl="bgAccFollowNode1" presStyleIdx="1" presStyleCnt="3">
        <dgm:presLayoutVars>
          <dgm:bulletEnabled val="1"/>
        </dgm:presLayoutVars>
      </dgm:prSet>
      <dgm:spPr/>
    </dgm:pt>
    <dgm:pt modelId="{1CED7E16-739C-442B-A579-3C92F0F93403}" type="pres">
      <dgm:prSet presAssocID="{21542B4B-C681-4B71-A3D1-455F0754EA83}" presName="sibTrans" presStyleCnt="0"/>
      <dgm:spPr/>
    </dgm:pt>
    <dgm:pt modelId="{7041C410-D19B-4F70-A988-73D280D2666B}" type="pres">
      <dgm:prSet presAssocID="{96AC7475-E26E-4BCC-97CD-A81EE3E3F1EE}" presName="compositeNode" presStyleCnt="0">
        <dgm:presLayoutVars>
          <dgm:bulletEnabled val="1"/>
        </dgm:presLayoutVars>
      </dgm:prSet>
      <dgm:spPr/>
    </dgm:pt>
    <dgm:pt modelId="{4958F639-7502-4A0E-BC58-377BEB1A3EC7}" type="pres">
      <dgm:prSet presAssocID="{96AC7475-E26E-4BCC-97CD-A81EE3E3F1EE}" presName="bgRect" presStyleLbl="bgAccFollowNode1" presStyleIdx="2" presStyleCnt="3"/>
      <dgm:spPr/>
    </dgm:pt>
    <dgm:pt modelId="{DCC82E56-A732-4383-817E-1BF107D9EF2A}" type="pres">
      <dgm:prSet presAssocID="{43744365-06F5-408D-979E-5983683D90B7}" presName="sibTransNodeCircle" presStyleLbl="alignNode1" presStyleIdx="4" presStyleCnt="6">
        <dgm:presLayoutVars>
          <dgm:chMax val="0"/>
          <dgm:bulletEnabled/>
        </dgm:presLayoutVars>
      </dgm:prSet>
      <dgm:spPr/>
    </dgm:pt>
    <dgm:pt modelId="{C10AE4EB-1C69-476C-A86A-24017F9D0936}" type="pres">
      <dgm:prSet presAssocID="{96AC7475-E26E-4BCC-97CD-A81EE3E3F1EE}" presName="bottomLine" presStyleLbl="alignNode1" presStyleIdx="5" presStyleCnt="6">
        <dgm:presLayoutVars/>
      </dgm:prSet>
      <dgm:spPr/>
    </dgm:pt>
    <dgm:pt modelId="{C2696F61-A95B-4F67-8FDC-0CD826C4D6F9}" type="pres">
      <dgm:prSet presAssocID="{96AC7475-E26E-4BCC-97CD-A81EE3E3F1EE}" presName="nodeText" presStyleLbl="bgAccFollowNode1" presStyleIdx="2" presStyleCnt="3">
        <dgm:presLayoutVars>
          <dgm:bulletEnabled val="1"/>
        </dgm:presLayoutVars>
      </dgm:prSet>
      <dgm:spPr/>
    </dgm:pt>
  </dgm:ptLst>
  <dgm:cxnLst>
    <dgm:cxn modelId="{6DD92D06-74C9-4B38-9EC4-3719E73E2CAF}" type="presOf" srcId="{96AC7475-E26E-4BCC-97CD-A81EE3E3F1EE}" destId="{C2696F61-A95B-4F67-8FDC-0CD826C4D6F9}" srcOrd="1" destOrd="0" presId="urn:microsoft.com/office/officeart/2016/7/layout/BasicLinearProcessNumbered"/>
    <dgm:cxn modelId="{C2EE0A11-A5B1-469B-9C4F-3ED73012EED3}" srcId="{E5F7EBA3-0888-4C8F-979A-F4DF2BF25CFB}" destId="{B8302397-5032-4089-A0EC-675DC5846EDA}" srcOrd="1" destOrd="0" parTransId="{3905CF86-1FCB-4F6B-895B-8828738D3955}" sibTransId="{21542B4B-C681-4B71-A3D1-455F0754EA83}"/>
    <dgm:cxn modelId="{6DA5FA20-A356-4B7D-9D94-FAC9E2C53934}" type="presOf" srcId="{14AA274D-32D0-4872-B2DF-2441C7611EC9}" destId="{6EE200B2-7CE3-4212-B82C-725248E87770}" srcOrd="0" destOrd="0" presId="urn:microsoft.com/office/officeart/2016/7/layout/BasicLinearProcessNumbered"/>
    <dgm:cxn modelId="{F991253B-C467-4A65-8ABC-AEB42D7CA1B6}" srcId="{E5F7EBA3-0888-4C8F-979A-F4DF2BF25CFB}" destId="{96AC7475-E26E-4BCC-97CD-A81EE3E3F1EE}" srcOrd="2" destOrd="0" parTransId="{10201B11-F5D8-489F-8B7B-3D8C80FA1881}" sibTransId="{43744365-06F5-408D-979E-5983683D90B7}"/>
    <dgm:cxn modelId="{C03DD047-BF5D-42B8-AD31-3FBACDCC030F}" type="presOf" srcId="{14AA274D-32D0-4872-B2DF-2441C7611EC9}" destId="{14810A23-BAF3-4BC7-82E7-44DC9D8F9B49}" srcOrd="1" destOrd="0" presId="urn:microsoft.com/office/officeart/2016/7/layout/BasicLinearProcessNumbered"/>
    <dgm:cxn modelId="{DBB8476D-1BC9-48B0-98A2-F474F6868793}" type="presOf" srcId="{43744365-06F5-408D-979E-5983683D90B7}" destId="{DCC82E56-A732-4383-817E-1BF107D9EF2A}" srcOrd="0" destOrd="0" presId="urn:microsoft.com/office/officeart/2016/7/layout/BasicLinearProcessNumbered"/>
    <dgm:cxn modelId="{38347D77-1C32-4C8A-8844-FD237F350375}" type="presOf" srcId="{B8302397-5032-4089-A0EC-675DC5846EDA}" destId="{12E730A4-A205-4BD6-BCF9-F91EAFC052D1}" srcOrd="1" destOrd="0" presId="urn:microsoft.com/office/officeart/2016/7/layout/BasicLinearProcessNumbered"/>
    <dgm:cxn modelId="{2E59C578-9C62-4E64-8E88-94B7212011E4}" type="presOf" srcId="{B8302397-5032-4089-A0EC-675DC5846EDA}" destId="{9385F333-844A-4BF5-8EE0-31E0B3459BB5}" srcOrd="0" destOrd="0" presId="urn:microsoft.com/office/officeart/2016/7/layout/BasicLinearProcessNumbered"/>
    <dgm:cxn modelId="{F29C968C-4369-4FF3-95DF-B45DB5E21C4F}" srcId="{E5F7EBA3-0888-4C8F-979A-F4DF2BF25CFB}" destId="{14AA274D-32D0-4872-B2DF-2441C7611EC9}" srcOrd="0" destOrd="0" parTransId="{1866CF82-65E5-42D0-8367-10FAD1411625}" sibTransId="{F7286DBD-11BF-4CA9-B67D-2E2B92076866}"/>
    <dgm:cxn modelId="{A326AAA5-4F41-45FC-B724-2B5124712ACE}" type="presOf" srcId="{96AC7475-E26E-4BCC-97CD-A81EE3E3F1EE}" destId="{4958F639-7502-4A0E-BC58-377BEB1A3EC7}" srcOrd="0" destOrd="0" presId="urn:microsoft.com/office/officeart/2016/7/layout/BasicLinearProcessNumbered"/>
    <dgm:cxn modelId="{8D1E31E8-F080-4E84-A77F-084FB85C04C1}" type="presOf" srcId="{21542B4B-C681-4B71-A3D1-455F0754EA83}" destId="{BBF22F55-6CD7-4665-98F6-A794E1C607C3}" srcOrd="0" destOrd="0" presId="urn:microsoft.com/office/officeart/2016/7/layout/BasicLinearProcessNumbered"/>
    <dgm:cxn modelId="{A48F78EC-2597-4671-9F08-87A7AB1415A0}" type="presOf" srcId="{E5F7EBA3-0888-4C8F-979A-F4DF2BF25CFB}" destId="{AFDBB6F1-125B-4E7D-A025-3431733AE000}" srcOrd="0" destOrd="0" presId="urn:microsoft.com/office/officeart/2016/7/layout/BasicLinearProcessNumbered"/>
    <dgm:cxn modelId="{CE74EDF4-0E69-4341-9411-D2FDEBFD468C}" type="presOf" srcId="{F7286DBD-11BF-4CA9-B67D-2E2B92076866}" destId="{1EA91228-AA73-40F1-A27E-F1020DA4A341}" srcOrd="0" destOrd="0" presId="urn:microsoft.com/office/officeart/2016/7/layout/BasicLinearProcessNumbered"/>
    <dgm:cxn modelId="{5F791193-5368-4FEE-9EC7-FD3AE110B7FA}" type="presParOf" srcId="{AFDBB6F1-125B-4E7D-A025-3431733AE000}" destId="{30034123-5084-4CF1-A5A0-64864BC01B58}" srcOrd="0" destOrd="0" presId="urn:microsoft.com/office/officeart/2016/7/layout/BasicLinearProcessNumbered"/>
    <dgm:cxn modelId="{1D41E89C-7F04-4595-85DF-F5B24A4F95C0}" type="presParOf" srcId="{30034123-5084-4CF1-A5A0-64864BC01B58}" destId="{6EE200B2-7CE3-4212-B82C-725248E87770}" srcOrd="0" destOrd="0" presId="urn:microsoft.com/office/officeart/2016/7/layout/BasicLinearProcessNumbered"/>
    <dgm:cxn modelId="{08B404B6-C835-4BD6-B2A6-5D3A4C733E84}" type="presParOf" srcId="{30034123-5084-4CF1-A5A0-64864BC01B58}" destId="{1EA91228-AA73-40F1-A27E-F1020DA4A341}" srcOrd="1" destOrd="0" presId="urn:microsoft.com/office/officeart/2016/7/layout/BasicLinearProcessNumbered"/>
    <dgm:cxn modelId="{9E310FEA-440E-4135-918A-07D022020A3D}" type="presParOf" srcId="{30034123-5084-4CF1-A5A0-64864BC01B58}" destId="{08BA113C-8692-42B6-8A52-284062DBBE9D}" srcOrd="2" destOrd="0" presId="urn:microsoft.com/office/officeart/2016/7/layout/BasicLinearProcessNumbered"/>
    <dgm:cxn modelId="{DB7A88CD-67C9-4446-AFEE-5B3CA67BED07}" type="presParOf" srcId="{30034123-5084-4CF1-A5A0-64864BC01B58}" destId="{14810A23-BAF3-4BC7-82E7-44DC9D8F9B49}" srcOrd="3" destOrd="0" presId="urn:microsoft.com/office/officeart/2016/7/layout/BasicLinearProcessNumbered"/>
    <dgm:cxn modelId="{2E96BBC4-F8C1-4CC2-983B-011A99A440D0}" type="presParOf" srcId="{AFDBB6F1-125B-4E7D-A025-3431733AE000}" destId="{BBE6C40C-9FAF-48DA-B64A-754150BFB673}" srcOrd="1" destOrd="0" presId="urn:microsoft.com/office/officeart/2016/7/layout/BasicLinearProcessNumbered"/>
    <dgm:cxn modelId="{96B39638-2B21-4F1D-8B8C-4142A8AF32C8}" type="presParOf" srcId="{AFDBB6F1-125B-4E7D-A025-3431733AE000}" destId="{6C634EB8-E920-46B8-AE2D-A6E2919D0D87}" srcOrd="2" destOrd="0" presId="urn:microsoft.com/office/officeart/2016/7/layout/BasicLinearProcessNumbered"/>
    <dgm:cxn modelId="{58411E59-53E0-418F-BB79-E7AB21D721A3}" type="presParOf" srcId="{6C634EB8-E920-46B8-AE2D-A6E2919D0D87}" destId="{9385F333-844A-4BF5-8EE0-31E0B3459BB5}" srcOrd="0" destOrd="0" presId="urn:microsoft.com/office/officeart/2016/7/layout/BasicLinearProcessNumbered"/>
    <dgm:cxn modelId="{D0D89381-018B-443E-8961-4AAE9907B6B7}" type="presParOf" srcId="{6C634EB8-E920-46B8-AE2D-A6E2919D0D87}" destId="{BBF22F55-6CD7-4665-98F6-A794E1C607C3}" srcOrd="1" destOrd="0" presId="urn:microsoft.com/office/officeart/2016/7/layout/BasicLinearProcessNumbered"/>
    <dgm:cxn modelId="{DF175CFA-FB2B-4C9B-A056-F0DAF6D58E7D}" type="presParOf" srcId="{6C634EB8-E920-46B8-AE2D-A6E2919D0D87}" destId="{7AF9D6E1-D416-4809-B170-2D2A1A4082C8}" srcOrd="2" destOrd="0" presId="urn:microsoft.com/office/officeart/2016/7/layout/BasicLinearProcessNumbered"/>
    <dgm:cxn modelId="{2F1BF5A5-0E3F-4954-9853-8AB5B7BE49BB}" type="presParOf" srcId="{6C634EB8-E920-46B8-AE2D-A6E2919D0D87}" destId="{12E730A4-A205-4BD6-BCF9-F91EAFC052D1}" srcOrd="3" destOrd="0" presId="urn:microsoft.com/office/officeart/2016/7/layout/BasicLinearProcessNumbered"/>
    <dgm:cxn modelId="{1D37C576-ED7C-42A1-99CF-43284CCA9C61}" type="presParOf" srcId="{AFDBB6F1-125B-4E7D-A025-3431733AE000}" destId="{1CED7E16-739C-442B-A579-3C92F0F93403}" srcOrd="3" destOrd="0" presId="urn:microsoft.com/office/officeart/2016/7/layout/BasicLinearProcessNumbered"/>
    <dgm:cxn modelId="{9001B49D-E0CB-4375-B02C-8F53DA6B2E3D}" type="presParOf" srcId="{AFDBB6F1-125B-4E7D-A025-3431733AE000}" destId="{7041C410-D19B-4F70-A988-73D280D2666B}" srcOrd="4" destOrd="0" presId="urn:microsoft.com/office/officeart/2016/7/layout/BasicLinearProcessNumbered"/>
    <dgm:cxn modelId="{7F775148-8E02-4191-9BB0-5D200CF6462C}" type="presParOf" srcId="{7041C410-D19B-4F70-A988-73D280D2666B}" destId="{4958F639-7502-4A0E-BC58-377BEB1A3EC7}" srcOrd="0" destOrd="0" presId="urn:microsoft.com/office/officeart/2016/7/layout/BasicLinearProcessNumbered"/>
    <dgm:cxn modelId="{E7E40B6C-A6A9-4EF8-BE90-B5AFE889514E}" type="presParOf" srcId="{7041C410-D19B-4F70-A988-73D280D2666B}" destId="{DCC82E56-A732-4383-817E-1BF107D9EF2A}" srcOrd="1" destOrd="0" presId="urn:microsoft.com/office/officeart/2016/7/layout/BasicLinearProcessNumbered"/>
    <dgm:cxn modelId="{BF8266E5-9329-400B-8596-49BE153B951F}" type="presParOf" srcId="{7041C410-D19B-4F70-A988-73D280D2666B}" destId="{C10AE4EB-1C69-476C-A86A-24017F9D0936}" srcOrd="2" destOrd="0" presId="urn:microsoft.com/office/officeart/2016/7/layout/BasicLinearProcessNumbered"/>
    <dgm:cxn modelId="{2D613A6E-57D7-4F4E-AA1A-BA9ED19434EA}" type="presParOf" srcId="{7041C410-D19B-4F70-A988-73D280D2666B}" destId="{C2696F61-A95B-4F67-8FDC-0CD826C4D6F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8024D-9270-4F51-936E-3E921E9F53BC}">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3B766-420E-4691-A035-22DA889B1583}">
      <dsp:nvSpPr>
        <dsp:cNvPr id="0" name=""/>
        <dsp:cNvSpPr/>
      </dsp:nvSpPr>
      <dsp:spPr>
        <a:xfrm>
          <a:off x="0" y="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Menta Sai Akshay [CB.EN.U4AIE20040]</a:t>
          </a:r>
          <a:endParaRPr lang="en-US" sz="4200" kern="1200"/>
        </a:p>
      </dsp:txBody>
      <dsp:txXfrm>
        <a:off x="0" y="0"/>
        <a:ext cx="6096000" cy="2664640"/>
      </dsp:txXfrm>
    </dsp:sp>
    <dsp:sp modelId="{566C7B65-53E8-4C64-AD1C-E74044DA0877}">
      <dsp:nvSpPr>
        <dsp:cNvPr id="0" name=""/>
        <dsp:cNvSpPr/>
      </dsp:nvSpPr>
      <dsp:spPr>
        <a:xfrm>
          <a:off x="0" y="2664640"/>
          <a:ext cx="6096000" cy="0"/>
        </a:xfrm>
        <a:prstGeom prst="line">
          <a:avLst/>
        </a:prstGeom>
        <a:solidFill>
          <a:schemeClr val="accent2">
            <a:hueOff val="1521136"/>
            <a:satOff val="-683"/>
            <a:lumOff val="6862"/>
            <a:alphaOff val="0"/>
          </a:schemeClr>
        </a:solidFill>
        <a:ln w="12700" cap="flat" cmpd="sng" algn="ctr">
          <a:solidFill>
            <a:schemeClr val="accent2">
              <a:hueOff val="1521136"/>
              <a:satOff val="-683"/>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BF883-75C3-4346-96B1-AAF5BD1476B5}">
      <dsp:nvSpPr>
        <dsp:cNvPr id="0" name=""/>
        <dsp:cNvSpPr/>
      </dsp:nvSpPr>
      <dsp:spPr>
        <a:xfrm>
          <a:off x="0" y="266464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Sai Aravind V [CB.EN.U4AIE20062]</a:t>
          </a:r>
          <a:endParaRPr lang="en-US" sz="4200" kern="1200"/>
        </a:p>
      </dsp:txBody>
      <dsp:txXfrm>
        <a:off x="0" y="2664640"/>
        <a:ext cx="6096000" cy="266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00B2-7CE3-4212-B82C-725248E87770}">
      <dsp:nvSpPr>
        <dsp:cNvPr id="0" name=""/>
        <dsp:cNvSpPr/>
      </dsp:nvSpPr>
      <dsp:spPr>
        <a:xfrm>
          <a:off x="0" y="0"/>
          <a:ext cx="3690326" cy="50199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712" tIns="330200" rIns="287712" bIns="330200" numCol="1" spcCol="1270" anchor="t" anchorCtr="0">
          <a:noAutofit/>
        </a:bodyPr>
        <a:lstStyle/>
        <a:p>
          <a:pPr marL="0" lvl="0" indent="0" algn="l" defTabSz="800100">
            <a:lnSpc>
              <a:spcPct val="90000"/>
            </a:lnSpc>
            <a:spcBef>
              <a:spcPct val="0"/>
            </a:spcBef>
            <a:spcAft>
              <a:spcPct val="35000"/>
            </a:spcAft>
            <a:buNone/>
          </a:pPr>
          <a:r>
            <a:rPr lang="en-US" sz="1800" b="1" kern="1200"/>
            <a:t>Trajectory:</a:t>
          </a:r>
          <a:r>
            <a:rPr lang="en-US" sz="1800" kern="1200"/>
            <a:t> Time evolution of position, velocity and acceleration.</a:t>
          </a:r>
        </a:p>
      </dsp:txBody>
      <dsp:txXfrm>
        <a:off x="0" y="1907586"/>
        <a:ext cx="3690326" cy="3011978"/>
      </dsp:txXfrm>
    </dsp:sp>
    <dsp:sp modelId="{1EA91228-AA73-40F1-A27E-F1020DA4A341}">
      <dsp:nvSpPr>
        <dsp:cNvPr id="0" name=""/>
        <dsp:cNvSpPr/>
      </dsp:nvSpPr>
      <dsp:spPr>
        <a:xfrm>
          <a:off x="1092168" y="501996"/>
          <a:ext cx="1505989" cy="15059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413" tIns="12700" rIns="11741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2715" y="722543"/>
        <a:ext cx="1064895" cy="1064895"/>
      </dsp:txXfrm>
    </dsp:sp>
    <dsp:sp modelId="{08BA113C-8692-42B6-8A52-284062DBBE9D}">
      <dsp:nvSpPr>
        <dsp:cNvPr id="0" name=""/>
        <dsp:cNvSpPr/>
      </dsp:nvSpPr>
      <dsp:spPr>
        <a:xfrm>
          <a:off x="0" y="5019892"/>
          <a:ext cx="369032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85F333-844A-4BF5-8EE0-31E0B3459BB5}">
      <dsp:nvSpPr>
        <dsp:cNvPr id="0" name=""/>
        <dsp:cNvSpPr/>
      </dsp:nvSpPr>
      <dsp:spPr>
        <a:xfrm>
          <a:off x="4059359" y="0"/>
          <a:ext cx="3690326" cy="50199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712" tIns="330200" rIns="287712" bIns="330200" numCol="1" spcCol="1270" anchor="t" anchorCtr="0">
          <a:noAutofit/>
        </a:bodyPr>
        <a:lstStyle/>
        <a:p>
          <a:pPr marL="0" lvl="0" indent="0" algn="l" defTabSz="800100">
            <a:lnSpc>
              <a:spcPct val="90000"/>
            </a:lnSpc>
            <a:spcBef>
              <a:spcPct val="0"/>
            </a:spcBef>
            <a:spcAft>
              <a:spcPct val="35000"/>
            </a:spcAft>
            <a:buNone/>
          </a:pPr>
          <a:r>
            <a:rPr lang="en-US" sz="1800" kern="1200"/>
            <a:t>Given a change in the end effector position, a </a:t>
          </a:r>
          <a:r>
            <a:rPr lang="en-US" sz="1800" b="1" kern="1200"/>
            <a:t>smooth </a:t>
          </a:r>
          <a:r>
            <a:rPr lang="en-US" sz="1800" kern="1200"/>
            <a:t>transition from initial to the final pose of the end effector is required. This is achieved by change in joint angles, velocity and acceleration.</a:t>
          </a:r>
        </a:p>
      </dsp:txBody>
      <dsp:txXfrm>
        <a:off x="4059359" y="1907586"/>
        <a:ext cx="3690326" cy="3011978"/>
      </dsp:txXfrm>
    </dsp:sp>
    <dsp:sp modelId="{BBF22F55-6CD7-4665-98F6-A794E1C607C3}">
      <dsp:nvSpPr>
        <dsp:cNvPr id="0" name=""/>
        <dsp:cNvSpPr/>
      </dsp:nvSpPr>
      <dsp:spPr>
        <a:xfrm>
          <a:off x="5151527" y="501996"/>
          <a:ext cx="1505989" cy="15059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413" tIns="12700" rIns="11741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372074" y="722543"/>
        <a:ext cx="1064895" cy="1064895"/>
      </dsp:txXfrm>
    </dsp:sp>
    <dsp:sp modelId="{7AF9D6E1-D416-4809-B170-2D2A1A4082C8}">
      <dsp:nvSpPr>
        <dsp:cNvPr id="0" name=""/>
        <dsp:cNvSpPr/>
      </dsp:nvSpPr>
      <dsp:spPr>
        <a:xfrm>
          <a:off x="4059359" y="5019892"/>
          <a:ext cx="369032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8F639-7502-4A0E-BC58-377BEB1A3EC7}">
      <dsp:nvSpPr>
        <dsp:cNvPr id="0" name=""/>
        <dsp:cNvSpPr/>
      </dsp:nvSpPr>
      <dsp:spPr>
        <a:xfrm>
          <a:off x="8118718" y="0"/>
          <a:ext cx="3690326" cy="50199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712" tIns="330200" rIns="287712" bIns="330200" numCol="1" spcCol="1270" anchor="t" anchorCtr="0">
          <a:noAutofit/>
        </a:bodyPr>
        <a:lstStyle/>
        <a:p>
          <a:pPr marL="0" lvl="0" indent="0" algn="l" defTabSz="800100">
            <a:lnSpc>
              <a:spcPct val="90000"/>
            </a:lnSpc>
            <a:spcBef>
              <a:spcPct val="0"/>
            </a:spcBef>
            <a:spcAft>
              <a:spcPct val="35000"/>
            </a:spcAft>
            <a:buNone/>
          </a:pPr>
          <a:r>
            <a:rPr lang="en-US" sz="1800" kern="1200"/>
            <a:t>Inverse Kinematics gives change in joint variable. When the additional dimension of time is incorporated, velocity and acceleration of each joint can be found.</a:t>
          </a:r>
        </a:p>
      </dsp:txBody>
      <dsp:txXfrm>
        <a:off x="8118718" y="1907586"/>
        <a:ext cx="3690326" cy="3011978"/>
      </dsp:txXfrm>
    </dsp:sp>
    <dsp:sp modelId="{DCC82E56-A732-4383-817E-1BF107D9EF2A}">
      <dsp:nvSpPr>
        <dsp:cNvPr id="0" name=""/>
        <dsp:cNvSpPr/>
      </dsp:nvSpPr>
      <dsp:spPr>
        <a:xfrm>
          <a:off x="9210887" y="501996"/>
          <a:ext cx="1505989" cy="150598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413" tIns="12700" rIns="11741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431434" y="722543"/>
        <a:ext cx="1064895" cy="1064895"/>
      </dsp:txXfrm>
    </dsp:sp>
    <dsp:sp modelId="{C10AE4EB-1C69-476C-A86A-24017F9D0936}">
      <dsp:nvSpPr>
        <dsp:cNvPr id="0" name=""/>
        <dsp:cNvSpPr/>
      </dsp:nvSpPr>
      <dsp:spPr>
        <a:xfrm>
          <a:off x="8118718" y="5019892"/>
          <a:ext cx="369032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7/13/2022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11726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8006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75598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3738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4107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3524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1796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57503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9189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5520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7/13/2022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4788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7/13/2022</a:t>
            </a:fld>
            <a:endParaRPr lang="en-US"/>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a:p>
        </p:txBody>
      </p:sp>
    </p:spTree>
    <p:extLst>
      <p:ext uri="{BB962C8B-B14F-4D97-AF65-F5344CB8AC3E}">
        <p14:creationId xmlns:p14="http://schemas.microsoft.com/office/powerpoint/2010/main" val="2566475731"/>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33" r:id="rId5"/>
    <p:sldLayoutId id="2147483734" r:id="rId6"/>
    <p:sldLayoutId id="2147483739"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1999" y="1163595"/>
            <a:ext cx="6029325" cy="2855956"/>
          </a:xfrm>
        </p:spPr>
        <p:txBody>
          <a:bodyPr>
            <a:normAutofit/>
          </a:bodyPr>
          <a:lstStyle/>
          <a:p>
            <a:pPr algn="l"/>
            <a:r>
              <a:rPr lang="en-GB" sz="5000">
                <a:cs typeface="Calibri Light"/>
              </a:rPr>
              <a:t>21AIE213</a:t>
            </a:r>
            <a:br>
              <a:rPr lang="en-GB" sz="5000">
                <a:cs typeface="Calibri Light"/>
              </a:rPr>
            </a:br>
            <a:r>
              <a:rPr lang="en-GB" sz="5000">
                <a:cs typeface="Calibri Light"/>
              </a:rPr>
              <a:t>Robotic Operating Systems</a:t>
            </a:r>
            <a:br>
              <a:rPr lang="en-GB" sz="5000">
                <a:cs typeface="Calibri Light"/>
              </a:rPr>
            </a:br>
            <a:r>
              <a:rPr lang="en-GB" sz="5000">
                <a:cs typeface="Calibri Light"/>
              </a:rPr>
              <a:t>Project</a:t>
            </a:r>
            <a:endParaRPr lang="en-GB" sz="5000"/>
          </a:p>
        </p:txBody>
      </p:sp>
      <p:sp>
        <p:nvSpPr>
          <p:cNvPr id="3" name="Subtitle 2"/>
          <p:cNvSpPr>
            <a:spLocks noGrp="1"/>
          </p:cNvSpPr>
          <p:nvPr>
            <p:ph type="subTitle" idx="1"/>
          </p:nvPr>
        </p:nvSpPr>
        <p:spPr>
          <a:xfrm>
            <a:off x="762000" y="4200525"/>
            <a:ext cx="6029324" cy="1595437"/>
          </a:xfrm>
        </p:spPr>
        <p:txBody>
          <a:bodyPr vert="horz" lIns="91440" tIns="45720" rIns="91440" bIns="45720" rtlCol="0">
            <a:normAutofit/>
          </a:bodyPr>
          <a:lstStyle/>
          <a:p>
            <a:pPr algn="l"/>
            <a:r>
              <a:rPr lang="en-GB">
                <a:cs typeface="Calibri"/>
              </a:rPr>
              <a:t>By</a:t>
            </a:r>
          </a:p>
          <a:p>
            <a:pPr algn="l"/>
            <a:r>
              <a:rPr lang="en-GB">
                <a:cs typeface="Calibri"/>
              </a:rPr>
              <a:t>Group-27</a:t>
            </a:r>
          </a:p>
        </p:txBody>
      </p:sp>
      <p:pic>
        <p:nvPicPr>
          <p:cNvPr id="5" name="Picture 4" descr="A picture containing graphical user interface&#10;&#10;Description automatically generated">
            <a:extLst>
              <a:ext uri="{FF2B5EF4-FFF2-40B4-BE49-F238E27FC236}">
                <a16:creationId xmlns:a16="http://schemas.microsoft.com/office/drawing/2014/main" id="{7512C4EA-8955-4E09-3D31-05A23E56613C}"/>
              </a:ext>
            </a:extLst>
          </p:cNvPr>
          <p:cNvPicPr>
            <a:picLocks noChangeAspect="1"/>
          </p:cNvPicPr>
          <p:nvPr/>
        </p:nvPicPr>
        <p:blipFill rotWithShape="1">
          <a:blip r:embed="rId2"/>
          <a:srcRect l="858" r="34833"/>
          <a:stretch/>
        </p:blipFill>
        <p:spPr>
          <a:xfrm>
            <a:off x="7648048"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42" name="Group 4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43" name="Freeform: Shape 4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AE2D0-DF5F-91BA-6E5E-7E2FC3E7459F}"/>
              </a:ext>
            </a:extLst>
          </p:cNvPr>
          <p:cNvSpPr>
            <a:spLocks noGrp="1"/>
          </p:cNvSpPr>
          <p:nvPr>
            <p:ph idx="1"/>
          </p:nvPr>
        </p:nvSpPr>
        <p:spPr>
          <a:xfrm>
            <a:off x="85318" y="1606712"/>
            <a:ext cx="7412893" cy="3048001"/>
          </a:xfrm>
        </p:spPr>
        <p:txBody>
          <a:bodyPr vert="horz" lIns="91440" tIns="45720" rIns="91440" bIns="45720" rtlCol="0" anchor="t">
            <a:noAutofit/>
          </a:bodyPr>
          <a:lstStyle/>
          <a:p>
            <a:pPr marL="285750" indent="-285750" algn="just">
              <a:lnSpc>
                <a:spcPct val="114999"/>
              </a:lnSpc>
              <a:spcBef>
                <a:spcPts val="0"/>
              </a:spcBef>
              <a:buFont typeface="Arial,Sans-Serif" panose="020B0604020202020204" pitchFamily="34" charset="0"/>
            </a:pPr>
            <a:r>
              <a:rPr lang="en-GB" sz="2100">
                <a:ea typeface="+mn-lt"/>
                <a:cs typeface="+mn-lt"/>
              </a:rPr>
              <a:t>The 1st rigid body is fixed and supports the second rigid body to which the end effector is provided.</a:t>
            </a:r>
            <a:endParaRPr lang="en-US"/>
          </a:p>
          <a:p>
            <a:pPr marL="0" indent="0" algn="just">
              <a:lnSpc>
                <a:spcPct val="114999"/>
              </a:lnSpc>
              <a:spcBef>
                <a:spcPts val="0"/>
              </a:spcBef>
              <a:buNone/>
            </a:pPr>
            <a:endParaRPr lang="en-GB" sz="2100">
              <a:ea typeface="+mn-lt"/>
              <a:cs typeface="+mn-lt"/>
            </a:endParaRPr>
          </a:p>
          <a:p>
            <a:pPr marL="285750" indent="-285750" algn="just">
              <a:lnSpc>
                <a:spcPct val="114999"/>
              </a:lnSpc>
              <a:spcBef>
                <a:spcPts val="0"/>
              </a:spcBef>
              <a:buFont typeface="Arial,Sans-Serif" panose="020B0604020202020204" pitchFamily="34" charset="0"/>
            </a:pPr>
            <a:r>
              <a:rPr lang="en-GB" sz="2100">
                <a:ea typeface="+mn-lt"/>
                <a:cs typeface="+mn-lt"/>
              </a:rPr>
              <a:t>The 2nd rigid body is provided with movement in all 3 axes and has 3 degrees of freedom. It is connected to the 1st body with a rotational joint.</a:t>
            </a:r>
          </a:p>
          <a:p>
            <a:pPr marL="0" indent="0" algn="just">
              <a:lnSpc>
                <a:spcPct val="114999"/>
              </a:lnSpc>
              <a:spcBef>
                <a:spcPts val="0"/>
              </a:spcBef>
              <a:buNone/>
            </a:pPr>
            <a:endParaRPr lang="en-GB" sz="2100">
              <a:ea typeface="+mn-lt"/>
              <a:cs typeface="+mn-lt"/>
            </a:endParaRPr>
          </a:p>
          <a:p>
            <a:pPr marL="285750" indent="-285750" algn="just">
              <a:lnSpc>
                <a:spcPct val="114999"/>
              </a:lnSpc>
              <a:spcBef>
                <a:spcPts val="0"/>
              </a:spcBef>
              <a:buFont typeface="Arial,Sans-Serif" panose="020B0604020202020204" pitchFamily="34" charset="0"/>
            </a:pPr>
            <a:r>
              <a:rPr lang="en-GB" sz="2100">
                <a:ea typeface="+mn-lt"/>
                <a:cs typeface="+mn-lt"/>
              </a:rPr>
              <a:t>The end effector should accommodate all 6 degrees of freedom, to reach all sides of the component, to take up position to any height.</a:t>
            </a:r>
            <a:endParaRPr lang="en-US" sz="2100">
              <a:ea typeface="+mn-lt"/>
              <a:cs typeface="+mn-lt"/>
            </a:endParaRPr>
          </a:p>
          <a:p>
            <a:endParaRPr lang="en-US" sz="2000">
              <a:solidFill>
                <a:srgbClr val="666666"/>
              </a:solidFill>
            </a:endParaRPr>
          </a:p>
          <a:p>
            <a:pPr marL="0" indent="0">
              <a:buNone/>
            </a:pPr>
            <a:endParaRPr lang="en-GB" sz="2000"/>
          </a:p>
        </p:txBody>
      </p:sp>
      <p:sp>
        <p:nvSpPr>
          <p:cNvPr id="5" name="Title 1">
            <a:extLst>
              <a:ext uri="{FF2B5EF4-FFF2-40B4-BE49-F238E27FC236}">
                <a16:creationId xmlns:a16="http://schemas.microsoft.com/office/drawing/2014/main" id="{89146C5F-246B-8874-C7E4-C8F683D3D2E3}"/>
              </a:ext>
            </a:extLst>
          </p:cNvPr>
          <p:cNvSpPr>
            <a:spLocks noGrp="1"/>
          </p:cNvSpPr>
          <p:nvPr>
            <p:ph type="title"/>
          </p:nvPr>
        </p:nvSpPr>
        <p:spPr>
          <a:xfrm>
            <a:off x="371231" y="507999"/>
            <a:ext cx="3810001" cy="804496"/>
          </a:xfrm>
        </p:spPr>
        <p:txBody>
          <a:bodyPr anchor="b">
            <a:normAutofit/>
          </a:bodyPr>
          <a:lstStyle/>
          <a:p>
            <a:r>
              <a:rPr lang="en-GB"/>
              <a:t>Working</a:t>
            </a:r>
          </a:p>
        </p:txBody>
      </p:sp>
      <p:pic>
        <p:nvPicPr>
          <p:cNvPr id="2" name="Picture 3" descr="Diagram&#10;&#10;Description automatically generated">
            <a:extLst>
              <a:ext uri="{FF2B5EF4-FFF2-40B4-BE49-F238E27FC236}">
                <a16:creationId xmlns:a16="http://schemas.microsoft.com/office/drawing/2014/main" id="{EAA97A1E-B412-6168-12C0-8AB46F720F66}"/>
              </a:ext>
            </a:extLst>
          </p:cNvPr>
          <p:cNvPicPr>
            <a:picLocks noChangeAspect="1"/>
          </p:cNvPicPr>
          <p:nvPr/>
        </p:nvPicPr>
        <p:blipFill>
          <a:blip r:embed="rId2"/>
          <a:stretch>
            <a:fillRect/>
          </a:stretch>
        </p:blipFill>
        <p:spPr>
          <a:xfrm>
            <a:off x="7791938" y="1716035"/>
            <a:ext cx="4247661" cy="3640852"/>
          </a:xfrm>
          <a:prstGeom prst="rect">
            <a:avLst/>
          </a:prstGeom>
        </p:spPr>
      </p:pic>
    </p:spTree>
    <p:extLst>
      <p:ext uri="{BB962C8B-B14F-4D97-AF65-F5344CB8AC3E}">
        <p14:creationId xmlns:p14="http://schemas.microsoft.com/office/powerpoint/2010/main" val="79297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48C4-C20C-19E4-E254-C68397511756}"/>
              </a:ext>
            </a:extLst>
          </p:cNvPr>
          <p:cNvSpPr>
            <a:spLocks noGrp="1"/>
          </p:cNvSpPr>
          <p:nvPr>
            <p:ph type="title"/>
          </p:nvPr>
        </p:nvSpPr>
        <p:spPr>
          <a:xfrm>
            <a:off x="2696307" y="214923"/>
            <a:ext cx="7551616" cy="1048726"/>
          </a:xfrm>
        </p:spPr>
        <p:txBody>
          <a:bodyPr/>
          <a:lstStyle/>
          <a:p>
            <a:pPr algn="ctr"/>
            <a:r>
              <a:rPr lang="en-GB">
                <a:ea typeface="+mj-lt"/>
                <a:cs typeface="+mj-lt"/>
              </a:rPr>
              <a:t>Hierarchy of motion Planning</a:t>
            </a:r>
            <a:endParaRPr lang="en-US"/>
          </a:p>
          <a:p>
            <a:endParaRPr lang="en-GB"/>
          </a:p>
        </p:txBody>
      </p:sp>
      <p:sp>
        <p:nvSpPr>
          <p:cNvPr id="4" name="TextBox 3">
            <a:extLst>
              <a:ext uri="{FF2B5EF4-FFF2-40B4-BE49-F238E27FC236}">
                <a16:creationId xmlns:a16="http://schemas.microsoft.com/office/drawing/2014/main" id="{742A92DE-C883-D950-9FB9-71FEBBF502A5}"/>
              </a:ext>
            </a:extLst>
          </p:cNvPr>
          <p:cNvSpPr txBox="1"/>
          <p:nvPr/>
        </p:nvSpPr>
        <p:spPr>
          <a:xfrm>
            <a:off x="298939" y="1578707"/>
            <a:ext cx="7559431"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Arial"/>
              </a:rPr>
              <a:t>Task planning</a:t>
            </a:r>
            <a:r>
              <a:rPr lang="en-US" sz="2000">
                <a:cs typeface="Arial"/>
              </a:rPr>
              <a:t> – </a:t>
            </a:r>
            <a:r>
              <a:rPr lang="en-US" sz="2000">
                <a:latin typeface="Abadi"/>
                <a:cs typeface="Arial"/>
              </a:rPr>
              <a:t>Designing a set of high-level goals, such as “go pick up the object in front of you”. ​</a:t>
            </a:r>
            <a:endParaRPr lang="en-US"/>
          </a:p>
          <a:p>
            <a:endParaRPr lang="en-US" sz="2000">
              <a:cs typeface="Arial"/>
            </a:endParaRPr>
          </a:p>
          <a:p>
            <a:r>
              <a:rPr lang="en-US" sz="2000" b="1">
                <a:cs typeface="Arial"/>
              </a:rPr>
              <a:t>Path planning</a:t>
            </a:r>
            <a:r>
              <a:rPr lang="en-US" sz="2000">
                <a:cs typeface="Arial"/>
              </a:rPr>
              <a:t> – </a:t>
            </a:r>
            <a:r>
              <a:rPr lang="en-US" sz="2000">
                <a:latin typeface="Abadi"/>
                <a:cs typeface="Arial"/>
              </a:rPr>
              <a:t>Generating a feasible path from a start point to a goal point. A path usually consists of a set of connected waypoints. ​</a:t>
            </a:r>
          </a:p>
          <a:p>
            <a:endParaRPr lang="en-US" sz="2000">
              <a:cs typeface="Arial"/>
            </a:endParaRPr>
          </a:p>
          <a:p>
            <a:r>
              <a:rPr lang="en-US" sz="2000" b="1">
                <a:cs typeface="Arial"/>
              </a:rPr>
              <a:t>Trajectory planning</a:t>
            </a:r>
            <a:r>
              <a:rPr lang="en-US" sz="2000">
                <a:cs typeface="Arial"/>
              </a:rPr>
              <a:t> – </a:t>
            </a:r>
            <a:r>
              <a:rPr lang="en-US" sz="2000">
                <a:latin typeface="Abadi"/>
                <a:cs typeface="Arial"/>
              </a:rPr>
              <a:t>Generating a time schedule for how to follow a path given constraints such as position, velocity, and acceleration. ​</a:t>
            </a:r>
          </a:p>
          <a:p>
            <a:endParaRPr lang="en-US" sz="2000">
              <a:cs typeface="Arial"/>
            </a:endParaRPr>
          </a:p>
          <a:p>
            <a:r>
              <a:rPr lang="en-US" sz="2000" b="1">
                <a:cs typeface="Arial"/>
              </a:rPr>
              <a:t>Low level control</a:t>
            </a:r>
            <a:r>
              <a:rPr lang="en-US" sz="2000">
                <a:cs typeface="Arial"/>
              </a:rPr>
              <a:t> – </a:t>
            </a:r>
            <a:r>
              <a:rPr lang="en-US" sz="2000">
                <a:latin typeface="Abadi"/>
                <a:cs typeface="Arial"/>
              </a:rPr>
              <a:t>Once the entire trajectory is planned, there needs to be a control system that can execute the trajectory in a sufficiently accurate manner. ​</a:t>
            </a:r>
          </a:p>
          <a:p>
            <a:pPr>
              <a:buChar char="•"/>
            </a:pPr>
            <a:endParaRPr lang="en-GB">
              <a:cs typeface="Arial"/>
            </a:endParaRPr>
          </a:p>
        </p:txBody>
      </p:sp>
      <p:pic>
        <p:nvPicPr>
          <p:cNvPr id="5" name="Picture 5" descr="Diagram&#10;&#10;Description automatically generated">
            <a:extLst>
              <a:ext uri="{FF2B5EF4-FFF2-40B4-BE49-F238E27FC236}">
                <a16:creationId xmlns:a16="http://schemas.microsoft.com/office/drawing/2014/main" id="{EDBE7732-FD57-B0DF-F8F4-63C7412E0B4A}"/>
              </a:ext>
            </a:extLst>
          </p:cNvPr>
          <p:cNvPicPr>
            <a:picLocks noChangeAspect="1"/>
          </p:cNvPicPr>
          <p:nvPr/>
        </p:nvPicPr>
        <p:blipFill>
          <a:blip r:embed="rId2"/>
          <a:stretch>
            <a:fillRect/>
          </a:stretch>
        </p:blipFill>
        <p:spPr>
          <a:xfrm>
            <a:off x="8046550" y="2334724"/>
            <a:ext cx="3572363" cy="2813782"/>
          </a:xfrm>
          <a:prstGeom prst="rect">
            <a:avLst/>
          </a:prstGeom>
        </p:spPr>
      </p:pic>
    </p:spTree>
    <p:extLst>
      <p:ext uri="{BB962C8B-B14F-4D97-AF65-F5344CB8AC3E}">
        <p14:creationId xmlns:p14="http://schemas.microsoft.com/office/powerpoint/2010/main" val="294962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6412-70FA-F1D5-15CA-CB67471474A2}"/>
              </a:ext>
            </a:extLst>
          </p:cNvPr>
          <p:cNvSpPr>
            <a:spLocks noGrp="1"/>
          </p:cNvSpPr>
          <p:nvPr>
            <p:ph type="title"/>
          </p:nvPr>
        </p:nvSpPr>
        <p:spPr>
          <a:xfrm>
            <a:off x="1729154" y="341923"/>
            <a:ext cx="9144000" cy="1263649"/>
          </a:xfrm>
        </p:spPr>
        <p:txBody>
          <a:bodyPr/>
          <a:lstStyle/>
          <a:p>
            <a:pPr algn="ctr"/>
            <a:r>
              <a:rPr lang="en-GB" b="1">
                <a:ea typeface="+mj-lt"/>
                <a:cs typeface="+mj-lt"/>
              </a:rPr>
              <a:t>TRAJECTORY PLANNING</a:t>
            </a:r>
            <a:r>
              <a:rPr lang="en-GB">
                <a:ea typeface="+mj-lt"/>
                <a:cs typeface="+mj-lt"/>
              </a:rPr>
              <a:t> </a:t>
            </a:r>
          </a:p>
          <a:p>
            <a:pPr algn="ctr"/>
            <a:endParaRPr lang="en-GB"/>
          </a:p>
        </p:txBody>
      </p:sp>
      <p:graphicFrame>
        <p:nvGraphicFramePr>
          <p:cNvPr id="22" name="TextBox 3">
            <a:extLst>
              <a:ext uri="{FF2B5EF4-FFF2-40B4-BE49-F238E27FC236}">
                <a16:creationId xmlns:a16="http://schemas.microsoft.com/office/drawing/2014/main" id="{E3BDF184-85DD-9FCF-8144-1C2A00285A7C}"/>
              </a:ext>
            </a:extLst>
          </p:cNvPr>
          <p:cNvGraphicFramePr/>
          <p:nvPr/>
        </p:nvGraphicFramePr>
        <p:xfrm>
          <a:off x="146133" y="1494288"/>
          <a:ext cx="11809045" cy="5019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337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1E8B-5568-3F47-4AA1-8C0400E2B1D0}"/>
              </a:ext>
            </a:extLst>
          </p:cNvPr>
          <p:cNvSpPr>
            <a:spLocks noGrp="1"/>
          </p:cNvSpPr>
          <p:nvPr>
            <p:ph type="title"/>
          </p:nvPr>
        </p:nvSpPr>
        <p:spPr>
          <a:xfrm>
            <a:off x="2452077" y="332154"/>
            <a:ext cx="7844693" cy="843573"/>
          </a:xfrm>
        </p:spPr>
        <p:txBody>
          <a:bodyPr/>
          <a:lstStyle/>
          <a:p>
            <a:r>
              <a:rPr lang="en-US">
                <a:ea typeface="+mj-lt"/>
                <a:cs typeface="+mj-lt"/>
              </a:rPr>
              <a:t>Types of Trajectory Function</a:t>
            </a:r>
            <a:endParaRPr lang="en-GB">
              <a:ea typeface="+mj-lt"/>
              <a:cs typeface="+mj-lt"/>
            </a:endParaRPr>
          </a:p>
          <a:p>
            <a:endParaRPr lang="en-GB"/>
          </a:p>
        </p:txBody>
      </p:sp>
      <p:sp>
        <p:nvSpPr>
          <p:cNvPr id="3" name="Content Placeholder 2">
            <a:extLst>
              <a:ext uri="{FF2B5EF4-FFF2-40B4-BE49-F238E27FC236}">
                <a16:creationId xmlns:a16="http://schemas.microsoft.com/office/drawing/2014/main" id="{725187DD-F5B8-BD69-AD69-C3B6807878D2}"/>
              </a:ext>
            </a:extLst>
          </p:cNvPr>
          <p:cNvSpPr>
            <a:spLocks noGrp="1"/>
          </p:cNvSpPr>
          <p:nvPr>
            <p:ph idx="1"/>
          </p:nvPr>
        </p:nvSpPr>
        <p:spPr>
          <a:xfrm>
            <a:off x="156308" y="1611921"/>
            <a:ext cx="12065000" cy="3048001"/>
          </a:xfrm>
        </p:spPr>
        <p:txBody>
          <a:bodyPr vert="horz" lIns="91440" tIns="45720" rIns="91440" bIns="45720" rtlCol="0" anchor="t">
            <a:noAutofit/>
          </a:bodyPr>
          <a:lstStyle/>
          <a:p>
            <a:pPr marL="0" indent="0">
              <a:lnSpc>
                <a:spcPct val="120000"/>
              </a:lnSpc>
              <a:buNone/>
            </a:pPr>
            <a:r>
              <a:rPr lang="en-US" sz="2000">
                <a:ea typeface="+mn-lt"/>
                <a:cs typeface="+mn-lt"/>
              </a:rPr>
              <a:t>There are various ways to create trajectories that interpolate pose (or joint configurations) over time.</a:t>
            </a:r>
          </a:p>
          <a:p>
            <a:pPr marL="457200" indent="-457200">
              <a:lnSpc>
                <a:spcPct val="120000"/>
              </a:lnSpc>
              <a:buAutoNum type="arabicPeriod"/>
            </a:pPr>
            <a:r>
              <a:rPr lang="en-US" sz="2000" b="1">
                <a:ea typeface="+mn-lt"/>
                <a:cs typeface="+mn-lt"/>
              </a:rPr>
              <a:t>Trapezoidal Velocity trajectory</a:t>
            </a:r>
            <a:endParaRPr lang="en-US" sz="2000">
              <a:ea typeface="+mn-lt"/>
              <a:cs typeface="+mn-lt"/>
            </a:endParaRPr>
          </a:p>
          <a:p>
            <a:pPr marL="342900" indent="-342900">
              <a:lnSpc>
                <a:spcPct val="120000"/>
              </a:lnSpc>
              <a:buFont typeface="Arial,Sans-Serif"/>
              <a:buChar char="•"/>
            </a:pPr>
            <a:r>
              <a:rPr lang="en-US" sz="2000">
                <a:ea typeface="+mn-lt"/>
                <a:cs typeface="+mn-lt"/>
              </a:rPr>
              <a:t>Trapezoidal velocity trajectories are piecewise trajectories of constant acceleration, zero acceleration, and constant deceleration. This leads to a trapezoidal velocity profile, and a “linear segment with parabolic blend” (LSPB) or s-curve position profile.</a:t>
            </a:r>
          </a:p>
          <a:p>
            <a:pPr marL="342900" indent="-342900">
              <a:lnSpc>
                <a:spcPct val="120000"/>
              </a:lnSpc>
              <a:buFont typeface="Arial,Sans-Serif"/>
              <a:buChar char="•"/>
            </a:pPr>
            <a:r>
              <a:rPr lang="en-US" sz="2000">
                <a:ea typeface="+mn-lt"/>
                <a:cs typeface="+mn-lt"/>
              </a:rPr>
              <a:t>This parameterization makes them relatively easy to implement, tune, and validate against requirements such as position, speed, and acceleration limits.</a:t>
            </a:r>
          </a:p>
          <a:p>
            <a:pPr marL="0" indent="0">
              <a:buNone/>
            </a:pPr>
            <a:endParaRPr lang="en-GB" sz="1800"/>
          </a:p>
        </p:txBody>
      </p:sp>
    </p:spTree>
    <p:extLst>
      <p:ext uri="{BB962C8B-B14F-4D97-AF65-F5344CB8AC3E}">
        <p14:creationId xmlns:p14="http://schemas.microsoft.com/office/powerpoint/2010/main" val="272553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C4157C55-47D0-0C78-F2E7-712DEB2F8EAD}"/>
              </a:ext>
            </a:extLst>
          </p:cNvPr>
          <p:cNvPicPr>
            <a:picLocks noChangeAspect="1"/>
          </p:cNvPicPr>
          <p:nvPr/>
        </p:nvPicPr>
        <p:blipFill>
          <a:blip r:embed="rId2"/>
          <a:stretch>
            <a:fillRect/>
          </a:stretch>
        </p:blipFill>
        <p:spPr>
          <a:xfrm>
            <a:off x="3048000" y="883919"/>
            <a:ext cx="6096000" cy="5090160"/>
          </a:xfrm>
          <a:prstGeom prst="rect">
            <a:avLst/>
          </a:prstGeom>
        </p:spPr>
      </p:pic>
    </p:spTree>
    <p:extLst>
      <p:ext uri="{BB962C8B-B14F-4D97-AF65-F5344CB8AC3E}">
        <p14:creationId xmlns:p14="http://schemas.microsoft.com/office/powerpoint/2010/main" val="275273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00FC78-FE79-35FB-D800-48FA5119B261}"/>
              </a:ext>
            </a:extLst>
          </p:cNvPr>
          <p:cNvSpPr txBox="1"/>
          <p:nvPr/>
        </p:nvSpPr>
        <p:spPr>
          <a:xfrm>
            <a:off x="289169" y="1051170"/>
            <a:ext cx="1162342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cs typeface="Arial"/>
            </a:endParaRPr>
          </a:p>
          <a:p>
            <a:r>
              <a:rPr lang="en-US" sz="2400">
                <a:cs typeface="Arial"/>
              </a:rPr>
              <a:t>We can interpolate between two waypoints using polynomials of various orders. ​</a:t>
            </a:r>
          </a:p>
          <a:p>
            <a:endParaRPr lang="en-US" sz="2400">
              <a:cs typeface="Arial"/>
            </a:endParaRPr>
          </a:p>
          <a:p>
            <a:pPr>
              <a:buChar char="•"/>
            </a:pPr>
            <a:r>
              <a:rPr lang="en-US" sz="2400" b="1">
                <a:cs typeface="Arial"/>
              </a:rPr>
              <a:t>Cubic</a:t>
            </a:r>
            <a:r>
              <a:rPr lang="en-US" sz="2400">
                <a:cs typeface="Arial"/>
              </a:rPr>
              <a:t> (3rd order) – Requires 4 boundary conditions: position and velocity at both ends​</a:t>
            </a:r>
          </a:p>
          <a:p>
            <a:endParaRPr lang="en-US" sz="2400">
              <a:cs typeface="Arial"/>
            </a:endParaRPr>
          </a:p>
          <a:p>
            <a:pPr>
              <a:buChar char="•"/>
            </a:pPr>
            <a:r>
              <a:rPr lang="en-US" sz="2400" b="1">
                <a:cs typeface="Arial"/>
              </a:rPr>
              <a:t>Quintic</a:t>
            </a:r>
            <a:r>
              <a:rPr lang="en-US" sz="2400">
                <a:cs typeface="Arial"/>
              </a:rPr>
              <a:t> (5th order) – Requires 6 boundary conditions: position, velocity, and acceleration at both ends​</a:t>
            </a:r>
          </a:p>
        </p:txBody>
      </p:sp>
      <p:sp>
        <p:nvSpPr>
          <p:cNvPr id="5" name="TextBox 4">
            <a:extLst>
              <a:ext uri="{FF2B5EF4-FFF2-40B4-BE49-F238E27FC236}">
                <a16:creationId xmlns:a16="http://schemas.microsoft.com/office/drawing/2014/main" id="{340393E4-51A2-58A8-2B94-841BBD9B80D9}"/>
              </a:ext>
            </a:extLst>
          </p:cNvPr>
          <p:cNvSpPr txBox="1"/>
          <p:nvPr/>
        </p:nvSpPr>
        <p:spPr>
          <a:xfrm>
            <a:off x="3473938" y="533400"/>
            <a:ext cx="59377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2.  Polynomial Trajectory</a:t>
            </a:r>
            <a:r>
              <a:rPr lang="en-US" sz="3200"/>
              <a:t>​</a:t>
            </a:r>
            <a:endParaRPr lang="en-GB" sz="3200"/>
          </a:p>
        </p:txBody>
      </p:sp>
    </p:spTree>
    <p:extLst>
      <p:ext uri="{BB962C8B-B14F-4D97-AF65-F5344CB8AC3E}">
        <p14:creationId xmlns:p14="http://schemas.microsoft.com/office/powerpoint/2010/main" val="121898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9FEAAE4-608F-4DE6-97B4-51573869A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5062873" cy="6858003"/>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3E4CA9-B3DB-5B12-EB68-FD76C62B5BE4}"/>
              </a:ext>
            </a:extLst>
          </p:cNvPr>
          <p:cNvSpPr>
            <a:spLocks noGrp="1"/>
          </p:cNvSpPr>
          <p:nvPr>
            <p:ph type="title"/>
          </p:nvPr>
        </p:nvSpPr>
        <p:spPr>
          <a:xfrm>
            <a:off x="686635" y="1143000"/>
            <a:ext cx="3285045" cy="4572000"/>
          </a:xfrm>
        </p:spPr>
        <p:txBody>
          <a:bodyPr anchor="ctr">
            <a:normAutofit/>
          </a:bodyPr>
          <a:lstStyle/>
          <a:p>
            <a:pPr algn="r"/>
            <a:r>
              <a:rPr lang="en-GB"/>
              <a:t>Trajectory Planning</a:t>
            </a:r>
          </a:p>
        </p:txBody>
      </p:sp>
      <p:grpSp>
        <p:nvGrpSpPr>
          <p:cNvPr id="12" name="Group 11">
            <a:extLst>
              <a:ext uri="{FF2B5EF4-FFF2-40B4-BE49-F238E27FC236}">
                <a16:creationId xmlns:a16="http://schemas.microsoft.com/office/drawing/2014/main" id="{1C03C1F1-33AC-4C16-AD56-DD6382C36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08320" y="-1"/>
            <a:ext cx="548640"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66E751B-0173-4DAE-BDFD-D5855E48F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24F58DB-B3B0-4265-8312-823370262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3AD4851-F6E2-A18A-2432-010A1A52D004}"/>
              </a:ext>
            </a:extLst>
          </p:cNvPr>
          <p:cNvSpPr>
            <a:spLocks noGrp="1"/>
          </p:cNvSpPr>
          <p:nvPr>
            <p:ph idx="1"/>
          </p:nvPr>
        </p:nvSpPr>
        <p:spPr>
          <a:xfrm>
            <a:off x="5475831" y="488462"/>
            <a:ext cx="5876395" cy="4064000"/>
          </a:xfrm>
        </p:spPr>
        <p:txBody>
          <a:bodyPr vert="horz" lIns="91440" tIns="45720" rIns="91440" bIns="45720" rtlCol="0" anchor="ctr">
            <a:normAutofit/>
          </a:bodyPr>
          <a:lstStyle/>
          <a:p>
            <a:pPr marL="342900" indent="-342900">
              <a:spcBef>
                <a:spcPts val="0"/>
              </a:spcBef>
              <a:buFont typeface="Arial,Sans-Serif"/>
              <a:buChar char="•"/>
            </a:pPr>
            <a:r>
              <a:rPr lang="en-US" sz="2400">
                <a:ea typeface="+mn-lt"/>
                <a:cs typeface="+mn-lt"/>
              </a:rPr>
              <a:t>The trajectory has defined boundary conditions for position, velocity and acceleration and frequently the velocity and acceleration boundary conditions are all zero </a:t>
            </a:r>
            <a:endParaRPr lang="en-US">
              <a:ea typeface="+mn-lt"/>
              <a:cs typeface="+mn-lt"/>
            </a:endParaRPr>
          </a:p>
          <a:p>
            <a:pPr marL="0" indent="0">
              <a:spcBef>
                <a:spcPts val="0"/>
              </a:spcBef>
              <a:buNone/>
            </a:pPr>
            <a:endParaRPr lang="en-US" sz="2400">
              <a:ea typeface="+mn-lt"/>
              <a:cs typeface="+mn-lt"/>
            </a:endParaRPr>
          </a:p>
          <a:p>
            <a:pPr marL="342900" indent="-342900">
              <a:spcBef>
                <a:spcPts val="0"/>
              </a:spcBef>
              <a:buFont typeface="Arial,Sans-Serif"/>
              <a:buChar char="•"/>
            </a:pPr>
            <a:r>
              <a:rPr lang="en-US" sz="2400">
                <a:ea typeface="+mn-lt"/>
                <a:cs typeface="+mn-lt"/>
              </a:rPr>
              <a:t>We have 6 constraints  </a:t>
            </a:r>
            <a:endParaRPr lang="en-US">
              <a:ea typeface="+mn-lt"/>
              <a:cs typeface="+mn-lt"/>
            </a:endParaRPr>
          </a:p>
          <a:p>
            <a:pPr marL="0" indent="0">
              <a:spcBef>
                <a:spcPts val="0"/>
              </a:spcBef>
              <a:buNone/>
            </a:pPr>
            <a:endParaRPr lang="en-US" sz="2400">
              <a:ea typeface="+mn-lt"/>
              <a:cs typeface="+mn-lt"/>
            </a:endParaRPr>
          </a:p>
          <a:p>
            <a:pPr marL="342900" indent="-342900">
              <a:spcBef>
                <a:spcPts val="0"/>
              </a:spcBef>
              <a:buFont typeface="Arial,Sans-Serif"/>
              <a:buChar char="•"/>
            </a:pPr>
            <a:r>
              <a:rPr lang="en-US" sz="2400">
                <a:ea typeface="+mn-lt"/>
                <a:cs typeface="+mn-lt"/>
              </a:rPr>
              <a:t>So, we use quintic polynomial </a:t>
            </a:r>
            <a:endParaRPr lang="en-US">
              <a:ea typeface="+mn-lt"/>
              <a:cs typeface="+mn-lt"/>
            </a:endParaRPr>
          </a:p>
          <a:p>
            <a:pPr marL="0" indent="0">
              <a:buNone/>
            </a:pPr>
            <a:endParaRPr lang="en-GB" sz="2400"/>
          </a:p>
        </p:txBody>
      </p:sp>
      <p:pic>
        <p:nvPicPr>
          <p:cNvPr id="4" name="Picture 4" descr="Diagram, schematic&#10;&#10;Description automatically generated">
            <a:extLst>
              <a:ext uri="{FF2B5EF4-FFF2-40B4-BE49-F238E27FC236}">
                <a16:creationId xmlns:a16="http://schemas.microsoft.com/office/drawing/2014/main" id="{3958F959-33DD-00D5-2A40-778D1845EDE5}"/>
              </a:ext>
            </a:extLst>
          </p:cNvPr>
          <p:cNvPicPr>
            <a:picLocks noChangeAspect="1"/>
          </p:cNvPicPr>
          <p:nvPr/>
        </p:nvPicPr>
        <p:blipFill>
          <a:blip r:embed="rId3"/>
          <a:stretch>
            <a:fillRect/>
          </a:stretch>
        </p:blipFill>
        <p:spPr>
          <a:xfrm>
            <a:off x="6092092" y="4730703"/>
            <a:ext cx="4501661" cy="669286"/>
          </a:xfrm>
          <a:prstGeom prst="rect">
            <a:avLst/>
          </a:prstGeom>
        </p:spPr>
      </p:pic>
    </p:spTree>
    <p:extLst>
      <p:ext uri="{BB962C8B-B14F-4D97-AF65-F5344CB8AC3E}">
        <p14:creationId xmlns:p14="http://schemas.microsoft.com/office/powerpoint/2010/main" val="367592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544F13-287F-1699-A9F0-776C80DD2BC4}"/>
              </a:ext>
            </a:extLst>
          </p:cNvPr>
          <p:cNvSpPr txBox="1"/>
          <p:nvPr/>
        </p:nvSpPr>
        <p:spPr>
          <a:xfrm>
            <a:off x="689708" y="445477"/>
            <a:ext cx="102948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Gulim"/>
              </a:rPr>
              <a:t>Graph of displacement velocity and acceleration of end effector using quintic polynomial</a:t>
            </a:r>
            <a:r>
              <a:rPr lang="en-GB" sz="2400">
                <a:latin typeface="Gulim"/>
                <a:ea typeface="Gulim"/>
              </a:rPr>
              <a:t>​</a:t>
            </a:r>
            <a:endParaRPr lang="en-GB" sz="2400"/>
          </a:p>
        </p:txBody>
      </p:sp>
      <p:pic>
        <p:nvPicPr>
          <p:cNvPr id="7" name="Picture 7" descr="Chart&#10;&#10;Description automatically generated">
            <a:extLst>
              <a:ext uri="{FF2B5EF4-FFF2-40B4-BE49-F238E27FC236}">
                <a16:creationId xmlns:a16="http://schemas.microsoft.com/office/drawing/2014/main" id="{AF7DDA9A-79E6-C7AE-4AE5-BFE91D5904F2}"/>
              </a:ext>
            </a:extLst>
          </p:cNvPr>
          <p:cNvPicPr>
            <a:picLocks noChangeAspect="1"/>
          </p:cNvPicPr>
          <p:nvPr/>
        </p:nvPicPr>
        <p:blipFill>
          <a:blip r:embed="rId2"/>
          <a:stretch>
            <a:fillRect/>
          </a:stretch>
        </p:blipFill>
        <p:spPr>
          <a:xfrm>
            <a:off x="3122246" y="1959708"/>
            <a:ext cx="5224584" cy="4257429"/>
          </a:xfrm>
          <a:prstGeom prst="rect">
            <a:avLst/>
          </a:prstGeom>
        </p:spPr>
      </p:pic>
    </p:spTree>
    <p:extLst>
      <p:ext uri="{BB962C8B-B14F-4D97-AF65-F5344CB8AC3E}">
        <p14:creationId xmlns:p14="http://schemas.microsoft.com/office/powerpoint/2010/main" val="3340667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772C-BF37-FBCC-895B-1F11ECBD513B}"/>
              </a:ext>
            </a:extLst>
          </p:cNvPr>
          <p:cNvSpPr>
            <a:spLocks noGrp="1"/>
          </p:cNvSpPr>
          <p:nvPr>
            <p:ph type="title"/>
          </p:nvPr>
        </p:nvSpPr>
        <p:spPr>
          <a:xfrm>
            <a:off x="446049" y="176561"/>
            <a:ext cx="4256049" cy="613162"/>
          </a:xfrm>
        </p:spPr>
        <p:txBody>
          <a:bodyPr>
            <a:normAutofit fontScale="90000"/>
          </a:bodyPr>
          <a:lstStyle/>
          <a:p>
            <a:r>
              <a:rPr lang="en-GB"/>
              <a:t>Flow Chart</a:t>
            </a:r>
          </a:p>
        </p:txBody>
      </p:sp>
      <p:pic>
        <p:nvPicPr>
          <p:cNvPr id="4" name="Picture 4" descr="Diagram&#10;&#10;Description automatically generated">
            <a:extLst>
              <a:ext uri="{FF2B5EF4-FFF2-40B4-BE49-F238E27FC236}">
                <a16:creationId xmlns:a16="http://schemas.microsoft.com/office/drawing/2014/main" id="{D88F179D-6D4D-DFB1-06D3-DB8CC0EF51B7}"/>
              </a:ext>
            </a:extLst>
          </p:cNvPr>
          <p:cNvPicPr>
            <a:picLocks noChangeAspect="1"/>
          </p:cNvPicPr>
          <p:nvPr/>
        </p:nvPicPr>
        <p:blipFill>
          <a:blip r:embed="rId2"/>
          <a:stretch>
            <a:fillRect/>
          </a:stretch>
        </p:blipFill>
        <p:spPr>
          <a:xfrm>
            <a:off x="1725246" y="1092116"/>
            <a:ext cx="9005276" cy="2065382"/>
          </a:xfrm>
          <a:prstGeom prst="rect">
            <a:avLst/>
          </a:prstGeom>
        </p:spPr>
      </p:pic>
      <p:sp>
        <p:nvSpPr>
          <p:cNvPr id="5" name="TextBox 4">
            <a:extLst>
              <a:ext uri="{FF2B5EF4-FFF2-40B4-BE49-F238E27FC236}">
                <a16:creationId xmlns:a16="http://schemas.microsoft.com/office/drawing/2014/main" id="{F2169057-B36F-1C89-086E-E4D11794E2AD}"/>
              </a:ext>
            </a:extLst>
          </p:cNvPr>
          <p:cNvSpPr txBox="1"/>
          <p:nvPr/>
        </p:nvSpPr>
        <p:spPr>
          <a:xfrm>
            <a:off x="513862" y="3679092"/>
            <a:ext cx="1141827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t>Once the waypoints are guaranteed to be collision free, they can be passed on to the trajectory processing module. This module adds timing information to the different waypoints such that we are not only aware of where we should be but also at what times should we be at each waypoint.</a:t>
            </a:r>
            <a:endParaRPr lang="en-US"/>
          </a:p>
          <a:p>
            <a:endParaRPr lang="en-US" sz="2000"/>
          </a:p>
          <a:p>
            <a:pPr marL="342900" indent="-342900">
              <a:buFont typeface="Arial"/>
              <a:buChar char="•"/>
            </a:pPr>
            <a:r>
              <a:rPr lang="en-US" sz="2000"/>
              <a:t>In essence, velocity and acceleration information is appended to the waypoints so that, the desired motions can be executed on a robot.</a:t>
            </a:r>
          </a:p>
        </p:txBody>
      </p:sp>
    </p:spTree>
    <p:extLst>
      <p:ext uri="{BB962C8B-B14F-4D97-AF65-F5344CB8AC3E}">
        <p14:creationId xmlns:p14="http://schemas.microsoft.com/office/powerpoint/2010/main" val="236044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aw building a card house">
            <a:extLst>
              <a:ext uri="{FF2B5EF4-FFF2-40B4-BE49-F238E27FC236}">
                <a16:creationId xmlns:a16="http://schemas.microsoft.com/office/drawing/2014/main" id="{F5DFDCBF-673A-550B-586E-D8C08127FF1F}"/>
              </a:ext>
            </a:extLst>
          </p:cNvPr>
          <p:cNvPicPr>
            <a:picLocks noChangeAspect="1"/>
          </p:cNvPicPr>
          <p:nvPr/>
        </p:nvPicPr>
        <p:blipFill rotWithShape="1">
          <a:blip r:embed="rId2"/>
          <a:srcRect t="18947" r="3" b="38869"/>
          <a:stretch/>
        </p:blipFill>
        <p:spPr>
          <a:xfrm>
            <a:off x="20" y="10"/>
            <a:ext cx="12191435" cy="6857989"/>
          </a:xfrm>
          <a:prstGeom prst="rect">
            <a:avLst/>
          </a:prstGeom>
        </p:spPr>
      </p:pic>
      <p:sp>
        <p:nvSpPr>
          <p:cNvPr id="10" name="Rectangle 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EC6D0-A22E-3DB0-36FB-853B4B621AD5}"/>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8000">
                <a:solidFill>
                  <a:srgbClr val="FFFFFF"/>
                </a:solidFill>
              </a:rPr>
              <a:t>Robotic Arm in URDF</a:t>
            </a:r>
          </a:p>
        </p:txBody>
      </p:sp>
    </p:spTree>
    <p:extLst>
      <p:ext uri="{BB962C8B-B14F-4D97-AF65-F5344CB8AC3E}">
        <p14:creationId xmlns:p14="http://schemas.microsoft.com/office/powerpoint/2010/main" val="5107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5F109-91C6-43D4-67AB-3749AB44AA5C}"/>
              </a:ext>
            </a:extLst>
          </p:cNvPr>
          <p:cNvSpPr>
            <a:spLocks noGrp="1"/>
          </p:cNvSpPr>
          <p:nvPr>
            <p:ph type="ctrTitle"/>
          </p:nvPr>
        </p:nvSpPr>
        <p:spPr>
          <a:xfrm>
            <a:off x="761999" y="1163595"/>
            <a:ext cx="6029325" cy="2855956"/>
          </a:xfrm>
        </p:spPr>
        <p:txBody>
          <a:bodyPr>
            <a:normAutofit/>
          </a:bodyPr>
          <a:lstStyle/>
          <a:p>
            <a:pPr algn="l"/>
            <a:r>
              <a:rPr lang="en-GB" sz="4400"/>
              <a:t>PICK AND PLACE ROBOTIC ARM</a:t>
            </a:r>
            <a:br>
              <a:rPr lang="en-GB" sz="4400"/>
            </a:br>
            <a:r>
              <a:rPr lang="en-GB" sz="4400"/>
              <a:t>(Motion Planning)</a:t>
            </a:r>
            <a:br>
              <a:rPr lang="en-GB" sz="4400"/>
            </a:br>
            <a:endParaRPr lang="en-GB" sz="4400"/>
          </a:p>
        </p:txBody>
      </p:sp>
      <p:pic>
        <p:nvPicPr>
          <p:cNvPr id="5" name="Picture 4" descr="Claw building a card house">
            <a:extLst>
              <a:ext uri="{FF2B5EF4-FFF2-40B4-BE49-F238E27FC236}">
                <a16:creationId xmlns:a16="http://schemas.microsoft.com/office/drawing/2014/main" id="{36978BAE-3CAF-D7E3-B829-B467C8155504}"/>
              </a:ext>
            </a:extLst>
          </p:cNvPr>
          <p:cNvPicPr>
            <a:picLocks noChangeAspect="1"/>
          </p:cNvPicPr>
          <p:nvPr/>
        </p:nvPicPr>
        <p:blipFill rotWithShape="1">
          <a:blip r:embed="rId2"/>
          <a:srcRect l="11656"/>
          <a:stretch/>
        </p:blipFill>
        <p:spPr>
          <a:xfrm>
            <a:off x="7648048"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F51E9911-1C8B-F91E-ECEB-CE2DF62709D2}"/>
              </a:ext>
            </a:extLst>
          </p:cNvPr>
          <p:cNvSpPr txBox="1"/>
          <p:nvPr/>
        </p:nvSpPr>
        <p:spPr>
          <a:xfrm>
            <a:off x="762000" y="4572000"/>
            <a:ext cx="3454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Under the supervision of</a:t>
            </a:r>
          </a:p>
          <a:p>
            <a:r>
              <a:rPr lang="en-GB" dirty="0"/>
              <a:t>Prof. Sajith Variyar</a:t>
            </a:r>
          </a:p>
        </p:txBody>
      </p:sp>
    </p:spTree>
    <p:extLst>
      <p:ext uri="{BB962C8B-B14F-4D97-AF65-F5344CB8AC3E}">
        <p14:creationId xmlns:p14="http://schemas.microsoft.com/office/powerpoint/2010/main" val="138916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2C09F10C-7FF0-9823-B029-79E088E6AF28}"/>
              </a:ext>
            </a:extLst>
          </p:cNvPr>
          <p:cNvPicPr>
            <a:picLocks noChangeAspect="1"/>
          </p:cNvPicPr>
          <p:nvPr/>
        </p:nvPicPr>
        <p:blipFill>
          <a:blip r:embed="rId2"/>
          <a:stretch>
            <a:fillRect/>
          </a:stretch>
        </p:blipFill>
        <p:spPr>
          <a:xfrm>
            <a:off x="973016" y="1712406"/>
            <a:ext cx="9962660" cy="3980262"/>
          </a:xfrm>
          <a:prstGeom prst="rect">
            <a:avLst/>
          </a:prstGeom>
        </p:spPr>
      </p:pic>
      <p:sp>
        <p:nvSpPr>
          <p:cNvPr id="6" name="Title 1">
            <a:extLst>
              <a:ext uri="{FF2B5EF4-FFF2-40B4-BE49-F238E27FC236}">
                <a16:creationId xmlns:a16="http://schemas.microsoft.com/office/drawing/2014/main" id="{D3487970-6B4A-4FA8-36C0-A585ABFEB1A6}"/>
              </a:ext>
            </a:extLst>
          </p:cNvPr>
          <p:cNvSpPr>
            <a:spLocks noGrp="1"/>
          </p:cNvSpPr>
          <p:nvPr>
            <p:ph type="title"/>
          </p:nvPr>
        </p:nvSpPr>
        <p:spPr>
          <a:xfrm>
            <a:off x="371231" y="507999"/>
            <a:ext cx="3810001" cy="804496"/>
          </a:xfrm>
        </p:spPr>
        <p:txBody>
          <a:bodyPr anchor="b">
            <a:normAutofit/>
          </a:bodyPr>
          <a:lstStyle/>
          <a:p>
            <a:r>
              <a:rPr lang="en-GB"/>
              <a:t>Steps</a:t>
            </a:r>
          </a:p>
        </p:txBody>
      </p:sp>
    </p:spTree>
    <p:extLst>
      <p:ext uri="{BB962C8B-B14F-4D97-AF65-F5344CB8AC3E}">
        <p14:creationId xmlns:p14="http://schemas.microsoft.com/office/powerpoint/2010/main" val="69400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62759-393D-9149-9605-F22195D68F16}"/>
              </a:ext>
            </a:extLst>
          </p:cNvPr>
          <p:cNvSpPr>
            <a:spLocks noGrp="1"/>
          </p:cNvSpPr>
          <p:nvPr>
            <p:ph type="title"/>
          </p:nvPr>
        </p:nvSpPr>
        <p:spPr>
          <a:xfrm>
            <a:off x="762000" y="762001"/>
            <a:ext cx="6096000" cy="2747962"/>
          </a:xfrm>
        </p:spPr>
        <p:txBody>
          <a:bodyPr vert="horz" lIns="91440" tIns="45720" rIns="91440" bIns="45720" rtlCol="0" anchor="b" anchorCtr="0">
            <a:normAutofit/>
          </a:bodyPr>
          <a:lstStyle/>
          <a:p>
            <a:r>
              <a:rPr lang="en-US" sz="6800"/>
              <a:t>6-DOF Robotic Arm in Gazebo</a:t>
            </a:r>
          </a:p>
        </p:txBody>
      </p:sp>
      <p:pic>
        <p:nvPicPr>
          <p:cNvPr id="4" name="Picture 4" descr="A picture containing graphical user interface&#10;&#10;Description automatically generated">
            <a:extLst>
              <a:ext uri="{FF2B5EF4-FFF2-40B4-BE49-F238E27FC236}">
                <a16:creationId xmlns:a16="http://schemas.microsoft.com/office/drawing/2014/main" id="{6017E25F-A753-22DB-CE0F-64B1E149BEB3}"/>
              </a:ext>
            </a:extLst>
          </p:cNvPr>
          <p:cNvPicPr>
            <a:picLocks noChangeAspect="1"/>
          </p:cNvPicPr>
          <p:nvPr/>
        </p:nvPicPr>
        <p:blipFill>
          <a:blip r:embed="rId2"/>
          <a:stretch>
            <a:fillRect/>
          </a:stretch>
        </p:blipFill>
        <p:spPr>
          <a:xfrm>
            <a:off x="7077074" y="1316551"/>
            <a:ext cx="4352925" cy="4224897"/>
          </a:xfrm>
          <a:prstGeom prst="rect">
            <a:avLst/>
          </a:prstGeom>
        </p:spPr>
      </p:pic>
    </p:spTree>
    <p:extLst>
      <p:ext uri="{BB962C8B-B14F-4D97-AF65-F5344CB8AC3E}">
        <p14:creationId xmlns:p14="http://schemas.microsoft.com/office/powerpoint/2010/main" val="114936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BDB8-1D24-F5C8-F033-35E5680DD0FE}"/>
              </a:ext>
            </a:extLst>
          </p:cNvPr>
          <p:cNvSpPr>
            <a:spLocks noGrp="1"/>
          </p:cNvSpPr>
          <p:nvPr>
            <p:ph type="title"/>
          </p:nvPr>
        </p:nvSpPr>
        <p:spPr>
          <a:xfrm>
            <a:off x="293077" y="566615"/>
            <a:ext cx="9144000" cy="1263649"/>
          </a:xfrm>
        </p:spPr>
        <p:txBody>
          <a:bodyPr/>
          <a:lstStyle/>
          <a:p>
            <a:r>
              <a:rPr lang="en-GB"/>
              <a:t>6-DOF Robotic Arm in Rviz</a:t>
            </a:r>
          </a:p>
        </p:txBody>
      </p:sp>
      <p:pic>
        <p:nvPicPr>
          <p:cNvPr id="4" name="Picture 4" descr="A picture containing graphical user interface&#10;&#10;Description automatically generated">
            <a:extLst>
              <a:ext uri="{FF2B5EF4-FFF2-40B4-BE49-F238E27FC236}">
                <a16:creationId xmlns:a16="http://schemas.microsoft.com/office/drawing/2014/main" id="{B2C535BD-D062-52BD-9D19-AEB548CCFEE1}"/>
              </a:ext>
            </a:extLst>
          </p:cNvPr>
          <p:cNvPicPr>
            <a:picLocks noChangeAspect="1"/>
          </p:cNvPicPr>
          <p:nvPr/>
        </p:nvPicPr>
        <p:blipFill>
          <a:blip r:embed="rId2"/>
          <a:stretch>
            <a:fillRect/>
          </a:stretch>
        </p:blipFill>
        <p:spPr>
          <a:xfrm>
            <a:off x="1998784" y="1466497"/>
            <a:ext cx="9249507" cy="5146158"/>
          </a:xfrm>
          <a:prstGeom prst="rect">
            <a:avLst/>
          </a:prstGeom>
        </p:spPr>
      </p:pic>
    </p:spTree>
    <p:extLst>
      <p:ext uri="{BB962C8B-B14F-4D97-AF65-F5344CB8AC3E}">
        <p14:creationId xmlns:p14="http://schemas.microsoft.com/office/powerpoint/2010/main" val="211382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2080-ECE3-8BB8-7A72-9C9C52A1A349}"/>
              </a:ext>
            </a:extLst>
          </p:cNvPr>
          <p:cNvSpPr>
            <a:spLocks noGrp="1"/>
          </p:cNvSpPr>
          <p:nvPr>
            <p:ph type="title"/>
          </p:nvPr>
        </p:nvSpPr>
        <p:spPr>
          <a:xfrm>
            <a:off x="635000" y="332153"/>
            <a:ext cx="3722077" cy="775188"/>
          </a:xfrm>
        </p:spPr>
        <p:txBody>
          <a:bodyPr/>
          <a:lstStyle/>
          <a:p>
            <a:r>
              <a:rPr lang="en-GB"/>
              <a:t>Rqt graph</a:t>
            </a:r>
          </a:p>
        </p:txBody>
      </p:sp>
      <p:pic>
        <p:nvPicPr>
          <p:cNvPr id="5" name="Picture 5" descr="Diagram&#10;&#10;Description automatically generated">
            <a:extLst>
              <a:ext uri="{FF2B5EF4-FFF2-40B4-BE49-F238E27FC236}">
                <a16:creationId xmlns:a16="http://schemas.microsoft.com/office/drawing/2014/main" id="{AEE47D05-691F-5E49-8774-9345EF0658B5}"/>
              </a:ext>
            </a:extLst>
          </p:cNvPr>
          <p:cNvPicPr>
            <a:picLocks noChangeAspect="1"/>
          </p:cNvPicPr>
          <p:nvPr/>
        </p:nvPicPr>
        <p:blipFill>
          <a:blip r:embed="rId2"/>
          <a:stretch>
            <a:fillRect/>
          </a:stretch>
        </p:blipFill>
        <p:spPr>
          <a:xfrm>
            <a:off x="504093" y="1258786"/>
            <a:ext cx="11369429" cy="5112197"/>
          </a:xfrm>
          <a:prstGeom prst="rect">
            <a:avLst/>
          </a:prstGeom>
        </p:spPr>
      </p:pic>
    </p:spTree>
    <p:extLst>
      <p:ext uri="{BB962C8B-B14F-4D97-AF65-F5344CB8AC3E}">
        <p14:creationId xmlns:p14="http://schemas.microsoft.com/office/powerpoint/2010/main" val="37668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C348-BA41-DB9C-45B9-1F31A3069FFE}"/>
              </a:ext>
            </a:extLst>
          </p:cNvPr>
          <p:cNvSpPr>
            <a:spLocks noGrp="1"/>
          </p:cNvSpPr>
          <p:nvPr>
            <p:ph type="title"/>
          </p:nvPr>
        </p:nvSpPr>
        <p:spPr>
          <a:xfrm>
            <a:off x="390769" y="156308"/>
            <a:ext cx="3253154" cy="657957"/>
          </a:xfrm>
        </p:spPr>
        <p:txBody>
          <a:bodyPr>
            <a:normAutofit fontScale="90000"/>
          </a:bodyPr>
          <a:lstStyle/>
          <a:p>
            <a:r>
              <a:rPr lang="en-GB"/>
              <a:t>Explanation</a:t>
            </a:r>
          </a:p>
        </p:txBody>
      </p:sp>
      <p:sp>
        <p:nvSpPr>
          <p:cNvPr id="6" name="TextBox 5">
            <a:extLst>
              <a:ext uri="{FF2B5EF4-FFF2-40B4-BE49-F238E27FC236}">
                <a16:creationId xmlns:a16="http://schemas.microsoft.com/office/drawing/2014/main" id="{3845A7D9-6E21-7A65-5634-BBF598DF1272}"/>
              </a:ext>
            </a:extLst>
          </p:cNvPr>
          <p:cNvSpPr txBox="1"/>
          <p:nvPr/>
        </p:nvSpPr>
        <p:spPr>
          <a:xfrm>
            <a:off x="533400" y="1119553"/>
            <a:ext cx="1088096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above figure is the Ros node graph of our simulation. We have used The Move Group interface is a collection of APIs to access the various capabilities of the move group ROS node of Move It. For our project we have two robotic arm groups named robotic arm and a gripper.</a:t>
            </a:r>
          </a:p>
          <a:p>
            <a:endParaRPr lang="en-US">
              <a:ea typeface="+mn-lt"/>
              <a:cs typeface="+mn-lt"/>
            </a:endParaRPr>
          </a:p>
          <a:p>
            <a:pPr marL="285750" indent="-285750">
              <a:buFont typeface="Arial"/>
              <a:buChar char="•"/>
            </a:pPr>
            <a:r>
              <a:rPr lang="en-US">
                <a:ea typeface="+mn-lt"/>
                <a:cs typeface="+mn-lt"/>
              </a:rPr>
              <a:t>Trajectories are executed on simulated robots or real hardware, and they are controlled by controllers. Gazebo uses controllers to control the motion and to know the poses and status of the robot.</a:t>
            </a:r>
          </a:p>
          <a:p>
            <a:endParaRPr lang="en-US">
              <a:ea typeface="+mn-lt"/>
              <a:cs typeface="+mn-lt"/>
            </a:endParaRPr>
          </a:p>
          <a:p>
            <a:pPr marL="285750" indent="-285750">
              <a:buFont typeface="Arial"/>
              <a:buChar char="•"/>
            </a:pPr>
            <a:r>
              <a:rPr lang="en-US">
                <a:ea typeface="+mn-lt"/>
                <a:cs typeface="+mn-lt"/>
              </a:rPr>
              <a:t>Gazebo uses the JointStateController to publish current joint values and JointTrajectoryController to control the execution of trajectories. . Communication between all these components happens over ROS topics and action servers. </a:t>
            </a:r>
          </a:p>
          <a:p>
            <a:endParaRPr lang="en-US">
              <a:ea typeface="+mn-lt"/>
              <a:cs typeface="+mn-lt"/>
            </a:endParaRPr>
          </a:p>
          <a:p>
            <a:pPr marL="285750" indent="-285750">
              <a:buFont typeface="Arial"/>
              <a:buChar char="•"/>
            </a:pPr>
            <a:r>
              <a:rPr lang="en-US">
                <a:ea typeface="+mn-lt"/>
                <a:cs typeface="+mn-lt"/>
              </a:rPr>
              <a:t>Trajectory controllers contain a name, a type, a list of associated joints, the gains, their constraints, and some other information to do with tolerances. Controllers are provided as ROS action servers, and they need to be powered by nodes. We can launch them using launch files.</a:t>
            </a:r>
            <a:endParaRPr lang="en-US"/>
          </a:p>
        </p:txBody>
      </p:sp>
    </p:spTree>
    <p:extLst>
      <p:ext uri="{BB962C8B-B14F-4D97-AF65-F5344CB8AC3E}">
        <p14:creationId xmlns:p14="http://schemas.microsoft.com/office/powerpoint/2010/main" val="280799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7580-370B-FBC9-37F2-6F530B95DCF8}"/>
              </a:ext>
            </a:extLst>
          </p:cNvPr>
          <p:cNvSpPr>
            <a:spLocks noGrp="1"/>
          </p:cNvSpPr>
          <p:nvPr>
            <p:ph type="title"/>
          </p:nvPr>
        </p:nvSpPr>
        <p:spPr>
          <a:xfrm>
            <a:off x="643467" y="237067"/>
            <a:ext cx="10151533" cy="857249"/>
          </a:xfrm>
        </p:spPr>
        <p:txBody>
          <a:bodyPr>
            <a:normAutofit/>
          </a:bodyPr>
          <a:lstStyle/>
          <a:p>
            <a:r>
              <a:rPr lang="en-GB" sz="3600"/>
              <a:t>RRT(Rapidly exploring random trees) Algorithm</a:t>
            </a:r>
          </a:p>
        </p:txBody>
      </p:sp>
      <p:sp>
        <p:nvSpPr>
          <p:cNvPr id="4" name="TextBox 3">
            <a:extLst>
              <a:ext uri="{FF2B5EF4-FFF2-40B4-BE49-F238E27FC236}">
                <a16:creationId xmlns:a16="http://schemas.microsoft.com/office/drawing/2014/main" id="{B48D4F60-683F-EF3C-47D9-0D7ADF67C559}"/>
              </a:ext>
            </a:extLst>
          </p:cNvPr>
          <p:cNvSpPr txBox="1"/>
          <p:nvPr/>
        </p:nvSpPr>
        <p:spPr>
          <a:xfrm>
            <a:off x="508000" y="1498601"/>
            <a:ext cx="113537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badi"/>
              </a:rPr>
              <a:t>First, we’ll initialize an empty tree. Next, we’ll insert the root node that represents the start position into the tree. At this point, we’ll just have a tree with a single node that represents the start position. Finally, we’ll repeat these steps until we hit the number of iterations or reach the goal, whichever one comes first.</a:t>
            </a:r>
          </a:p>
          <a:p>
            <a:endParaRPr lang="en-US">
              <a:latin typeface="Abadi"/>
            </a:endParaRPr>
          </a:p>
          <a:p>
            <a:r>
              <a:rPr lang="en-US" b="1">
                <a:latin typeface="Abadi"/>
              </a:rPr>
              <a:t>Parameters of RRT</a:t>
            </a:r>
          </a:p>
          <a:p>
            <a:endParaRPr lang="en-US">
              <a:latin typeface="Abadi"/>
            </a:endParaRPr>
          </a:p>
          <a:p>
            <a:pPr marL="285750" indent="-285750">
              <a:buFont typeface="Arial"/>
              <a:buChar char="•"/>
            </a:pPr>
            <a:r>
              <a:rPr lang="en-US" b="1">
                <a:latin typeface="Abadi"/>
                <a:ea typeface="+mn-lt"/>
                <a:cs typeface="+mn-lt"/>
              </a:rPr>
              <a:t>Map:</a:t>
            </a:r>
            <a:r>
              <a:rPr lang="en-US">
                <a:latin typeface="Abadi"/>
                <a:ea typeface="+mn-lt"/>
                <a:cs typeface="+mn-lt"/>
              </a:rPr>
              <a:t> the map of the environment that’s partitioned into an </a:t>
            </a:r>
            <a:r>
              <a:rPr lang="en-US" i="1">
                <a:latin typeface="Abadi"/>
                <a:ea typeface="+mn-lt"/>
                <a:cs typeface="+mn-lt"/>
              </a:rPr>
              <a:t>obstacle region</a:t>
            </a:r>
            <a:r>
              <a:rPr lang="en-US">
                <a:latin typeface="Abadi"/>
                <a:ea typeface="+mn-lt"/>
                <a:cs typeface="+mn-lt"/>
              </a:rPr>
              <a:t> and an </a:t>
            </a:r>
            <a:r>
              <a:rPr lang="en-US" i="1">
                <a:latin typeface="Abadi"/>
                <a:ea typeface="+mn-lt"/>
                <a:cs typeface="+mn-lt"/>
              </a:rPr>
              <a:t>obstacle-free region</a:t>
            </a:r>
            <a:r>
              <a:rPr lang="en-US">
                <a:latin typeface="Abadi"/>
                <a:ea typeface="+mn-lt"/>
                <a:cs typeface="+mn-lt"/>
              </a:rPr>
              <a:t>. </a:t>
            </a:r>
          </a:p>
          <a:p>
            <a:endParaRPr lang="en-US">
              <a:latin typeface="Abadi"/>
              <a:ea typeface="+mn-lt"/>
              <a:cs typeface="+mn-lt"/>
            </a:endParaRPr>
          </a:p>
          <a:p>
            <a:pPr marL="285750" indent="-285750">
              <a:buFont typeface="Arial"/>
              <a:buChar char="•"/>
            </a:pPr>
            <a:r>
              <a:rPr lang="en-US" b="1">
                <a:latin typeface="Abadi"/>
                <a:ea typeface="+mn-lt"/>
                <a:cs typeface="+mn-lt"/>
              </a:rPr>
              <a:t>Start Position:</a:t>
            </a:r>
            <a:r>
              <a:rPr lang="en-US">
                <a:latin typeface="Abadi"/>
                <a:ea typeface="+mn-lt"/>
                <a:cs typeface="+mn-lt"/>
              </a:rPr>
              <a:t> the start position of the robot in its environment. </a:t>
            </a:r>
          </a:p>
          <a:p>
            <a:endParaRPr lang="en-US">
              <a:latin typeface="Abadi"/>
              <a:ea typeface="+mn-lt"/>
              <a:cs typeface="+mn-lt"/>
            </a:endParaRPr>
          </a:p>
          <a:p>
            <a:pPr marL="285750" indent="-285750">
              <a:buFont typeface="Arial"/>
              <a:buChar char="•"/>
            </a:pPr>
            <a:r>
              <a:rPr lang="en-US" b="1">
                <a:latin typeface="Abadi"/>
                <a:ea typeface="+mn-lt"/>
                <a:cs typeface="+mn-lt"/>
              </a:rPr>
              <a:t>Goal Region:</a:t>
            </a:r>
            <a:r>
              <a:rPr lang="en-US">
                <a:latin typeface="Abadi"/>
                <a:ea typeface="+mn-lt"/>
                <a:cs typeface="+mn-lt"/>
              </a:rPr>
              <a:t> the goal region of the robot in its environment. </a:t>
            </a:r>
          </a:p>
          <a:p>
            <a:endParaRPr lang="en-US">
              <a:latin typeface="Abadi"/>
              <a:ea typeface="+mn-lt"/>
              <a:cs typeface="+mn-lt"/>
            </a:endParaRPr>
          </a:p>
          <a:p>
            <a:pPr marL="285750" indent="-285750">
              <a:buFont typeface="Arial"/>
              <a:buChar char="•"/>
            </a:pPr>
            <a:r>
              <a:rPr lang="en-US" b="1">
                <a:latin typeface="Abadi"/>
                <a:ea typeface="+mn-lt"/>
                <a:cs typeface="+mn-lt"/>
              </a:rPr>
              <a:t>Number of Iterations:</a:t>
            </a:r>
            <a:r>
              <a:rPr lang="en-US">
                <a:latin typeface="Abadi"/>
                <a:ea typeface="+mn-lt"/>
                <a:cs typeface="+mn-lt"/>
              </a:rPr>
              <a:t> the number of iterations performed by RRT.</a:t>
            </a:r>
          </a:p>
          <a:p>
            <a:endParaRPr lang="en-US">
              <a:latin typeface="Abadi"/>
            </a:endParaRPr>
          </a:p>
        </p:txBody>
      </p:sp>
    </p:spTree>
    <p:extLst>
      <p:ext uri="{BB962C8B-B14F-4D97-AF65-F5344CB8AC3E}">
        <p14:creationId xmlns:p14="http://schemas.microsoft.com/office/powerpoint/2010/main" val="3910013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letter&#10;&#10;Description automatically generated">
            <a:extLst>
              <a:ext uri="{FF2B5EF4-FFF2-40B4-BE49-F238E27FC236}">
                <a16:creationId xmlns:a16="http://schemas.microsoft.com/office/drawing/2014/main" id="{620B6041-554C-FD88-BD97-B9012200B521}"/>
              </a:ext>
            </a:extLst>
          </p:cNvPr>
          <p:cNvPicPr>
            <a:picLocks noChangeAspect="1"/>
          </p:cNvPicPr>
          <p:nvPr/>
        </p:nvPicPr>
        <p:blipFill>
          <a:blip r:embed="rId2"/>
          <a:stretch>
            <a:fillRect/>
          </a:stretch>
        </p:blipFill>
        <p:spPr>
          <a:xfrm>
            <a:off x="762000" y="1316113"/>
            <a:ext cx="4670612" cy="3316134"/>
          </a:xfrm>
          <a:prstGeom prst="rect">
            <a:avLst/>
          </a:prstGeom>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CD6F6A5-F9A2-4E91-CE61-6B567806EE08}"/>
              </a:ext>
            </a:extLst>
          </p:cNvPr>
          <p:cNvSpPr>
            <a:spLocks noGrp="1"/>
          </p:cNvSpPr>
          <p:nvPr>
            <p:ph type="title"/>
          </p:nvPr>
        </p:nvSpPr>
        <p:spPr>
          <a:xfrm>
            <a:off x="6044452" y="790900"/>
            <a:ext cx="5289177" cy="2727367"/>
          </a:xfrm>
        </p:spPr>
        <p:txBody>
          <a:bodyPr vert="horz" lIns="91440" tIns="45720" rIns="91440" bIns="45720" rtlCol="0" anchor="b" anchorCtr="0">
            <a:normAutofit/>
          </a:bodyPr>
          <a:lstStyle/>
          <a:p>
            <a:r>
              <a:rPr lang="en-US" sz="8000"/>
              <a:t>RRT Algorithm</a:t>
            </a:r>
          </a:p>
        </p:txBody>
      </p:sp>
    </p:spTree>
    <p:extLst>
      <p:ext uri="{BB962C8B-B14F-4D97-AF65-F5344CB8AC3E}">
        <p14:creationId xmlns:p14="http://schemas.microsoft.com/office/powerpoint/2010/main" val="1039191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9002-045C-2B79-0464-3F9240D6C7EA}"/>
              </a:ext>
            </a:extLst>
          </p:cNvPr>
          <p:cNvSpPr>
            <a:spLocks noGrp="1"/>
          </p:cNvSpPr>
          <p:nvPr>
            <p:ph type="title"/>
          </p:nvPr>
        </p:nvSpPr>
        <p:spPr>
          <a:xfrm>
            <a:off x="420077" y="302846"/>
            <a:ext cx="3546231" cy="1263649"/>
          </a:xfrm>
        </p:spPr>
        <p:txBody>
          <a:bodyPr/>
          <a:lstStyle/>
          <a:p>
            <a:r>
              <a:rPr lang="en-GB"/>
              <a:t>Pick Pose</a:t>
            </a:r>
          </a:p>
        </p:txBody>
      </p:sp>
      <p:pic>
        <p:nvPicPr>
          <p:cNvPr id="4" name="Picture 4">
            <a:extLst>
              <a:ext uri="{FF2B5EF4-FFF2-40B4-BE49-F238E27FC236}">
                <a16:creationId xmlns:a16="http://schemas.microsoft.com/office/drawing/2014/main" id="{AE844D9A-4C16-8D1F-3C2F-EBFFE39E0492}"/>
              </a:ext>
            </a:extLst>
          </p:cNvPr>
          <p:cNvPicPr>
            <a:picLocks noChangeAspect="1"/>
          </p:cNvPicPr>
          <p:nvPr/>
        </p:nvPicPr>
        <p:blipFill>
          <a:blip r:embed="rId2"/>
          <a:stretch>
            <a:fillRect/>
          </a:stretch>
        </p:blipFill>
        <p:spPr>
          <a:xfrm>
            <a:off x="894862" y="1198683"/>
            <a:ext cx="10412045" cy="5281250"/>
          </a:xfrm>
          <a:prstGeom prst="rect">
            <a:avLst/>
          </a:prstGeom>
        </p:spPr>
      </p:pic>
    </p:spTree>
    <p:extLst>
      <p:ext uri="{BB962C8B-B14F-4D97-AF65-F5344CB8AC3E}">
        <p14:creationId xmlns:p14="http://schemas.microsoft.com/office/powerpoint/2010/main" val="227334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F52E-43E9-4540-D76E-DDCA4C2A02FC}"/>
              </a:ext>
            </a:extLst>
          </p:cNvPr>
          <p:cNvSpPr>
            <a:spLocks noGrp="1"/>
          </p:cNvSpPr>
          <p:nvPr>
            <p:ph type="title"/>
          </p:nvPr>
        </p:nvSpPr>
        <p:spPr>
          <a:xfrm>
            <a:off x="429846" y="351692"/>
            <a:ext cx="4601308" cy="677496"/>
          </a:xfrm>
        </p:spPr>
        <p:txBody>
          <a:bodyPr>
            <a:normAutofit fontScale="90000"/>
          </a:bodyPr>
          <a:lstStyle/>
          <a:p>
            <a:r>
              <a:rPr lang="en-GB"/>
              <a:t>After Pick Pose</a:t>
            </a:r>
          </a:p>
        </p:txBody>
      </p:sp>
      <p:pic>
        <p:nvPicPr>
          <p:cNvPr id="4" name="Picture 4" descr="Graphical user interface&#10;&#10;Description automatically generated">
            <a:extLst>
              <a:ext uri="{FF2B5EF4-FFF2-40B4-BE49-F238E27FC236}">
                <a16:creationId xmlns:a16="http://schemas.microsoft.com/office/drawing/2014/main" id="{741A5DEF-5DA3-1E3F-AE66-9E108A834D07}"/>
              </a:ext>
            </a:extLst>
          </p:cNvPr>
          <p:cNvPicPr>
            <a:picLocks noChangeAspect="1"/>
          </p:cNvPicPr>
          <p:nvPr/>
        </p:nvPicPr>
        <p:blipFill>
          <a:blip r:embed="rId2"/>
          <a:stretch>
            <a:fillRect/>
          </a:stretch>
        </p:blipFill>
        <p:spPr>
          <a:xfrm>
            <a:off x="1490784" y="1150523"/>
            <a:ext cx="9532814" cy="5240797"/>
          </a:xfrm>
          <a:prstGeom prst="rect">
            <a:avLst/>
          </a:prstGeom>
        </p:spPr>
      </p:pic>
    </p:spTree>
    <p:extLst>
      <p:ext uri="{BB962C8B-B14F-4D97-AF65-F5344CB8AC3E}">
        <p14:creationId xmlns:p14="http://schemas.microsoft.com/office/powerpoint/2010/main" val="353403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E72C-C5AC-F495-F4E3-06D20BECA776}"/>
              </a:ext>
            </a:extLst>
          </p:cNvPr>
          <p:cNvSpPr>
            <a:spLocks noGrp="1"/>
          </p:cNvSpPr>
          <p:nvPr>
            <p:ph type="title"/>
          </p:nvPr>
        </p:nvSpPr>
        <p:spPr>
          <a:xfrm>
            <a:off x="205154" y="312615"/>
            <a:ext cx="5040924" cy="706803"/>
          </a:xfrm>
        </p:spPr>
        <p:txBody>
          <a:bodyPr/>
          <a:lstStyle/>
          <a:p>
            <a:r>
              <a:rPr lang="en-GB"/>
              <a:t>Before Place Pose</a:t>
            </a:r>
          </a:p>
        </p:txBody>
      </p:sp>
      <p:pic>
        <p:nvPicPr>
          <p:cNvPr id="4" name="Picture 4" descr="Graphical user interface&#10;&#10;Description automatically generated">
            <a:extLst>
              <a:ext uri="{FF2B5EF4-FFF2-40B4-BE49-F238E27FC236}">
                <a16:creationId xmlns:a16="http://schemas.microsoft.com/office/drawing/2014/main" id="{D0A04221-68CC-2F99-0988-41FD710F57FB}"/>
              </a:ext>
            </a:extLst>
          </p:cNvPr>
          <p:cNvPicPr>
            <a:picLocks noChangeAspect="1"/>
          </p:cNvPicPr>
          <p:nvPr/>
        </p:nvPicPr>
        <p:blipFill>
          <a:blip r:embed="rId2"/>
          <a:stretch>
            <a:fillRect/>
          </a:stretch>
        </p:blipFill>
        <p:spPr>
          <a:xfrm>
            <a:off x="1324156" y="1020593"/>
            <a:ext cx="10343660" cy="5305274"/>
          </a:xfrm>
          <a:prstGeom prst="rect">
            <a:avLst/>
          </a:prstGeom>
        </p:spPr>
      </p:pic>
    </p:spTree>
    <p:extLst>
      <p:ext uri="{BB962C8B-B14F-4D97-AF65-F5344CB8AC3E}">
        <p14:creationId xmlns:p14="http://schemas.microsoft.com/office/powerpoint/2010/main" val="31942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963AC-876E-5301-2960-51A8AE9CBCE2}"/>
              </a:ext>
            </a:extLst>
          </p:cNvPr>
          <p:cNvSpPr>
            <a:spLocks noGrp="1"/>
          </p:cNvSpPr>
          <p:nvPr>
            <p:ph type="title"/>
          </p:nvPr>
        </p:nvSpPr>
        <p:spPr>
          <a:xfrm>
            <a:off x="762001" y="1524001"/>
            <a:ext cx="3047999" cy="3810000"/>
          </a:xfrm>
        </p:spPr>
        <p:txBody>
          <a:bodyPr anchor="b">
            <a:normAutofit/>
          </a:bodyPr>
          <a:lstStyle/>
          <a:p>
            <a:r>
              <a:rPr lang="en-GB"/>
              <a:t>Team Members</a:t>
            </a:r>
          </a:p>
        </p:txBody>
      </p:sp>
      <p:sp>
        <p:nvSpPr>
          <p:cNvPr id="27" name="Freeform: Shape 21">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3">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9" name="Content Placeholder 2">
            <a:extLst>
              <a:ext uri="{FF2B5EF4-FFF2-40B4-BE49-F238E27FC236}">
                <a16:creationId xmlns:a16="http://schemas.microsoft.com/office/drawing/2014/main" id="{BF52F6F8-F311-23C9-AE9D-235CC83C3579}"/>
              </a:ext>
            </a:extLst>
          </p:cNvPr>
          <p:cNvGraphicFramePr>
            <a:graphicFrameLocks noGrp="1"/>
          </p:cNvGraphicFramePr>
          <p:nvPr>
            <p:ph idx="1"/>
            <p:extLst>
              <p:ext uri="{D42A27DB-BD31-4B8C-83A1-F6EECF244321}">
                <p14:modId xmlns:p14="http://schemas.microsoft.com/office/powerpoint/2010/main" val="1489134420"/>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632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DA8-D7EC-2CC6-563B-3D4891D2DCAF}"/>
              </a:ext>
            </a:extLst>
          </p:cNvPr>
          <p:cNvSpPr>
            <a:spLocks noGrp="1"/>
          </p:cNvSpPr>
          <p:nvPr>
            <p:ph type="title"/>
          </p:nvPr>
        </p:nvSpPr>
        <p:spPr>
          <a:xfrm>
            <a:off x="459154" y="312615"/>
            <a:ext cx="3458308" cy="667726"/>
          </a:xfrm>
        </p:spPr>
        <p:txBody>
          <a:bodyPr>
            <a:normAutofit fontScale="90000"/>
          </a:bodyPr>
          <a:lstStyle/>
          <a:p>
            <a:r>
              <a:rPr lang="en-GB"/>
              <a:t>Place Pose</a:t>
            </a:r>
          </a:p>
        </p:txBody>
      </p:sp>
      <p:pic>
        <p:nvPicPr>
          <p:cNvPr id="4" name="Picture 4" descr="Graphical user interface&#10;&#10;Description automatically generated">
            <a:extLst>
              <a:ext uri="{FF2B5EF4-FFF2-40B4-BE49-F238E27FC236}">
                <a16:creationId xmlns:a16="http://schemas.microsoft.com/office/drawing/2014/main" id="{F2DD2DFD-739E-8197-7FE4-423F8A5CCCD4}"/>
              </a:ext>
            </a:extLst>
          </p:cNvPr>
          <p:cNvPicPr>
            <a:picLocks noChangeAspect="1"/>
          </p:cNvPicPr>
          <p:nvPr/>
        </p:nvPicPr>
        <p:blipFill>
          <a:blip r:embed="rId2"/>
          <a:stretch>
            <a:fillRect/>
          </a:stretch>
        </p:blipFill>
        <p:spPr>
          <a:xfrm>
            <a:off x="1139093" y="1046405"/>
            <a:ext cx="10285045" cy="5361113"/>
          </a:xfrm>
          <a:prstGeom prst="rect">
            <a:avLst/>
          </a:prstGeom>
        </p:spPr>
      </p:pic>
    </p:spTree>
    <p:extLst>
      <p:ext uri="{BB962C8B-B14F-4D97-AF65-F5344CB8AC3E}">
        <p14:creationId xmlns:p14="http://schemas.microsoft.com/office/powerpoint/2010/main" val="265865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ead with Gears">
            <a:extLst>
              <a:ext uri="{FF2B5EF4-FFF2-40B4-BE49-F238E27FC236}">
                <a16:creationId xmlns:a16="http://schemas.microsoft.com/office/drawing/2014/main" id="{79293296-1A3E-B0F3-A4FE-48D2CE2765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526" y="914400"/>
            <a:ext cx="4119560" cy="4119560"/>
          </a:xfrm>
          <a:prstGeom prst="rect">
            <a:avLst/>
          </a:prstGeom>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F7ECC23-5D60-67BB-BEA3-9465BBFD393C}"/>
              </a:ext>
            </a:extLst>
          </p:cNvPr>
          <p:cNvSpPr>
            <a:spLocks noGrp="1"/>
          </p:cNvSpPr>
          <p:nvPr>
            <p:ph type="title"/>
          </p:nvPr>
        </p:nvSpPr>
        <p:spPr>
          <a:xfrm>
            <a:off x="6044452" y="790900"/>
            <a:ext cx="5289177" cy="2727367"/>
          </a:xfrm>
        </p:spPr>
        <p:txBody>
          <a:bodyPr vert="horz" lIns="91440" tIns="45720" rIns="91440" bIns="45720" rtlCol="0" anchor="b" anchorCtr="0">
            <a:normAutofit/>
          </a:bodyPr>
          <a:lstStyle/>
          <a:p>
            <a:r>
              <a:rPr lang="en-US" sz="8000"/>
              <a:t>Simulation</a:t>
            </a:r>
          </a:p>
        </p:txBody>
      </p:sp>
    </p:spTree>
    <p:extLst>
      <p:ext uri="{BB962C8B-B14F-4D97-AF65-F5344CB8AC3E}">
        <p14:creationId xmlns:p14="http://schemas.microsoft.com/office/powerpoint/2010/main" val="296965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s project">
            <a:hlinkClick r:id="" action="ppaction://media"/>
            <a:extLst>
              <a:ext uri="{FF2B5EF4-FFF2-40B4-BE49-F238E27FC236}">
                <a16:creationId xmlns:a16="http://schemas.microsoft.com/office/drawing/2014/main" id="{78C75383-1594-8CFB-C13C-DAD2FF4B8A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796" y="817234"/>
            <a:ext cx="11270887" cy="5975717"/>
          </a:xfrm>
          <a:prstGeom prst="rect">
            <a:avLst/>
          </a:prstGeom>
        </p:spPr>
      </p:pic>
      <p:sp>
        <p:nvSpPr>
          <p:cNvPr id="3" name="TextBox 2">
            <a:extLst>
              <a:ext uri="{FF2B5EF4-FFF2-40B4-BE49-F238E27FC236}">
                <a16:creationId xmlns:a16="http://schemas.microsoft.com/office/drawing/2014/main" id="{DF3F5977-755B-7DF2-7CCC-D3576C8E0DA7}"/>
              </a:ext>
            </a:extLst>
          </p:cNvPr>
          <p:cNvSpPr txBox="1"/>
          <p:nvPr/>
        </p:nvSpPr>
        <p:spPr>
          <a:xfrm>
            <a:off x="561278" y="18957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t>Simulation</a:t>
            </a:r>
          </a:p>
        </p:txBody>
      </p:sp>
    </p:spTree>
    <p:extLst>
      <p:ext uri="{BB962C8B-B14F-4D97-AF65-F5344CB8AC3E}">
        <p14:creationId xmlns:p14="http://schemas.microsoft.com/office/powerpoint/2010/main" val="192140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672-BCF4-43A9-F322-D16AFC5EBC52}"/>
              </a:ext>
            </a:extLst>
          </p:cNvPr>
          <p:cNvSpPr>
            <a:spLocks noGrp="1"/>
          </p:cNvSpPr>
          <p:nvPr>
            <p:ph type="ctrTitle"/>
          </p:nvPr>
        </p:nvSpPr>
        <p:spPr>
          <a:xfrm>
            <a:off x="1270000" y="2217614"/>
            <a:ext cx="4142154" cy="1985963"/>
          </a:xfrm>
        </p:spPr>
        <p:txBody>
          <a:bodyPr/>
          <a:lstStyle/>
          <a:p>
            <a:r>
              <a:rPr lang="en" b="1">
                <a:solidFill>
                  <a:schemeClr val="lt2"/>
                </a:solidFill>
                <a:ea typeface="+mj-lt"/>
                <a:cs typeface="+mj-lt"/>
              </a:rPr>
              <a:t>THANK YOU</a:t>
            </a:r>
            <a:endParaRPr lang="en-GB">
              <a:solidFill>
                <a:schemeClr val="lt2"/>
              </a:solidFill>
              <a:ea typeface="+mj-lt"/>
              <a:cs typeface="+mj-lt"/>
            </a:endParaRPr>
          </a:p>
          <a:p>
            <a:endParaRPr lang="en-GB"/>
          </a:p>
        </p:txBody>
      </p:sp>
      <p:pic>
        <p:nvPicPr>
          <p:cNvPr id="4" name="Picture 4" descr="A picture containing toy, LEGO&#10;&#10;Description automatically generated">
            <a:extLst>
              <a:ext uri="{FF2B5EF4-FFF2-40B4-BE49-F238E27FC236}">
                <a16:creationId xmlns:a16="http://schemas.microsoft.com/office/drawing/2014/main" id="{C319CC0C-6E4E-E6BE-9E7A-F3A9C0FFF1E7}"/>
              </a:ext>
            </a:extLst>
          </p:cNvPr>
          <p:cNvPicPr>
            <a:picLocks noChangeAspect="1"/>
          </p:cNvPicPr>
          <p:nvPr/>
        </p:nvPicPr>
        <p:blipFill>
          <a:blip r:embed="rId2"/>
          <a:stretch>
            <a:fillRect/>
          </a:stretch>
        </p:blipFill>
        <p:spPr>
          <a:xfrm>
            <a:off x="7850554" y="1519288"/>
            <a:ext cx="3622430" cy="4600963"/>
          </a:xfrm>
          <a:prstGeom prst="rect">
            <a:avLst/>
          </a:prstGeom>
        </p:spPr>
      </p:pic>
      <p:pic>
        <p:nvPicPr>
          <p:cNvPr id="5" name="Picture 5">
            <a:extLst>
              <a:ext uri="{FF2B5EF4-FFF2-40B4-BE49-F238E27FC236}">
                <a16:creationId xmlns:a16="http://schemas.microsoft.com/office/drawing/2014/main" id="{C51686C8-91DA-CEBF-6870-4F8E343B2366}"/>
              </a:ext>
            </a:extLst>
          </p:cNvPr>
          <p:cNvPicPr>
            <a:picLocks noChangeAspect="1"/>
          </p:cNvPicPr>
          <p:nvPr/>
        </p:nvPicPr>
        <p:blipFill>
          <a:blip r:embed="rId3"/>
          <a:stretch>
            <a:fillRect/>
          </a:stretch>
        </p:blipFill>
        <p:spPr>
          <a:xfrm>
            <a:off x="7194673" y="364026"/>
            <a:ext cx="1495425" cy="1343025"/>
          </a:xfrm>
          <a:prstGeom prst="rect">
            <a:avLst/>
          </a:prstGeom>
        </p:spPr>
      </p:pic>
      <p:sp>
        <p:nvSpPr>
          <p:cNvPr id="6" name="Google Shape;355;p33">
            <a:extLst>
              <a:ext uri="{FF2B5EF4-FFF2-40B4-BE49-F238E27FC236}">
                <a16:creationId xmlns:a16="http://schemas.microsoft.com/office/drawing/2014/main" id="{69FE2079-ED0D-F224-8DB2-F2BF7243A73B}"/>
              </a:ext>
            </a:extLst>
          </p:cNvPr>
          <p:cNvSpPr/>
          <p:nvPr/>
        </p:nvSpPr>
        <p:spPr>
          <a:xfrm>
            <a:off x="7351432" y="829293"/>
            <a:ext cx="1073096" cy="316800"/>
          </a:xfrm>
          <a:prstGeom prst="rect">
            <a:avLst/>
          </a:prstGeom>
        </p:spPr>
        <p:txBody>
          <a:bodyPr numCol="1">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b="1" i="0">
                <a:ln>
                  <a:noFill/>
                </a:ln>
                <a:gradFill>
                  <a:gsLst>
                    <a:gs pos="0">
                      <a:srgbClr val="9FFAFF"/>
                    </a:gs>
                    <a:gs pos="58000">
                      <a:schemeClr val="accent1"/>
                    </a:gs>
                    <a:gs pos="100000">
                      <a:schemeClr val="accent1"/>
                    </a:gs>
                  </a:gsLst>
                  <a:path path="circle">
                    <a:fillToRect l="100000" t="100000"/>
                  </a:path>
                  <a:tileRect r="-100000" b="-100000"/>
                </a:gradFill>
                <a:latin typeface="Bebas Neue"/>
              </a:rPr>
              <a:t>Thanks!</a:t>
            </a:r>
          </a:p>
        </p:txBody>
      </p:sp>
    </p:spTree>
    <p:extLst>
      <p:ext uri="{BB962C8B-B14F-4D97-AF65-F5344CB8AC3E}">
        <p14:creationId xmlns:p14="http://schemas.microsoft.com/office/powerpoint/2010/main" val="418423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77854-D468-6C1E-1704-17D7BE14EA7E}"/>
              </a:ext>
            </a:extLst>
          </p:cNvPr>
          <p:cNvSpPr>
            <a:spLocks noGrp="1"/>
          </p:cNvSpPr>
          <p:nvPr>
            <p:ph type="title"/>
          </p:nvPr>
        </p:nvSpPr>
        <p:spPr>
          <a:xfrm>
            <a:off x="595924" y="228845"/>
            <a:ext cx="6095998" cy="1806574"/>
          </a:xfrm>
        </p:spPr>
        <p:txBody>
          <a:bodyPr anchor="b">
            <a:normAutofit/>
          </a:bodyPr>
          <a:lstStyle/>
          <a:p>
            <a:r>
              <a:rPr lang="en-GB"/>
              <a:t>Why This Robot?</a:t>
            </a:r>
          </a:p>
        </p:txBody>
      </p:sp>
      <p:pic>
        <p:nvPicPr>
          <p:cNvPr id="5" name="Picture 4" descr="Cute yellow robot">
            <a:extLst>
              <a:ext uri="{FF2B5EF4-FFF2-40B4-BE49-F238E27FC236}">
                <a16:creationId xmlns:a16="http://schemas.microsoft.com/office/drawing/2014/main" id="{306DDF86-6736-EE2E-7B2E-B460C7192C24}"/>
              </a:ext>
            </a:extLst>
          </p:cNvPr>
          <p:cNvPicPr>
            <a:picLocks noChangeAspect="1"/>
          </p:cNvPicPr>
          <p:nvPr/>
        </p:nvPicPr>
        <p:blipFill rotWithShape="1">
          <a:blip r:embed="rId2"/>
          <a:srcRect l="50633" r="4870" b="4"/>
          <a:stretch/>
        </p:blipFill>
        <p:spPr>
          <a:xfrm>
            <a:off x="7620000" y="10"/>
            <a:ext cx="4572002"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11" name="Freeform: Shape 10">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E2A0E6B-565B-06F3-F4B8-DD294E92C761}"/>
              </a:ext>
            </a:extLst>
          </p:cNvPr>
          <p:cNvSpPr>
            <a:spLocks noGrp="1"/>
          </p:cNvSpPr>
          <p:nvPr>
            <p:ph idx="1"/>
          </p:nvPr>
        </p:nvSpPr>
        <p:spPr>
          <a:xfrm>
            <a:off x="439616" y="2412999"/>
            <a:ext cx="6701690" cy="3438770"/>
          </a:xfrm>
        </p:spPr>
        <p:txBody>
          <a:bodyPr vert="horz" lIns="91440" tIns="45720" rIns="91440" bIns="45720" rtlCol="0">
            <a:normAutofit/>
          </a:bodyPr>
          <a:lstStyle/>
          <a:p>
            <a:pPr>
              <a:spcBef>
                <a:spcPts val="0"/>
              </a:spcBef>
              <a:buFont typeface="Arial"/>
              <a:buChar char="•"/>
            </a:pPr>
            <a:r>
              <a:rPr lang="en-US" sz="2600">
                <a:ea typeface="+mn-lt"/>
                <a:cs typeface="+mn-lt"/>
              </a:rPr>
              <a:t>To reduce human effort in industries</a:t>
            </a:r>
          </a:p>
          <a:p>
            <a:pPr marL="101600" indent="0">
              <a:spcBef>
                <a:spcPts val="0"/>
              </a:spcBef>
              <a:buNone/>
            </a:pPr>
            <a:endParaRPr lang="en-US" sz="2600">
              <a:ea typeface="+mn-lt"/>
              <a:cs typeface="+mn-lt"/>
            </a:endParaRPr>
          </a:p>
          <a:p>
            <a:pPr>
              <a:spcBef>
                <a:spcPts val="0"/>
              </a:spcBef>
              <a:buFont typeface="Arial"/>
              <a:buChar char="•"/>
            </a:pPr>
            <a:r>
              <a:rPr lang="en-US" sz="2600">
                <a:ea typeface="+mn-lt"/>
                <a:cs typeface="+mn-lt"/>
              </a:rPr>
              <a:t>To make a manual to automation </a:t>
            </a:r>
          </a:p>
          <a:p>
            <a:pPr marL="101600" indent="0">
              <a:spcBef>
                <a:spcPts val="0"/>
              </a:spcBef>
              <a:buNone/>
            </a:pPr>
            <a:endParaRPr lang="en-US" sz="2600">
              <a:ea typeface="+mn-lt"/>
              <a:cs typeface="+mn-lt"/>
            </a:endParaRPr>
          </a:p>
          <a:p>
            <a:pPr>
              <a:spcBef>
                <a:spcPts val="0"/>
              </a:spcBef>
              <a:buFont typeface="Arial"/>
              <a:buChar char="•"/>
            </a:pPr>
            <a:r>
              <a:rPr lang="en-US" sz="2600">
                <a:ea typeface="+mn-lt"/>
                <a:cs typeface="+mn-lt"/>
              </a:rPr>
              <a:t>To increase a Productivity </a:t>
            </a:r>
          </a:p>
          <a:p>
            <a:pPr marL="101600" indent="0">
              <a:spcBef>
                <a:spcPts val="0"/>
              </a:spcBef>
              <a:buNone/>
            </a:pPr>
            <a:endParaRPr lang="en-US" sz="2600">
              <a:ea typeface="+mn-lt"/>
              <a:cs typeface="+mn-lt"/>
            </a:endParaRPr>
          </a:p>
          <a:p>
            <a:pPr>
              <a:spcBef>
                <a:spcPts val="0"/>
              </a:spcBef>
              <a:buFont typeface="Arial"/>
              <a:buChar char="•"/>
            </a:pPr>
            <a:r>
              <a:rPr lang="en-US" sz="2600">
                <a:ea typeface="+mn-lt"/>
                <a:cs typeface="+mn-lt"/>
              </a:rPr>
              <a:t>To increase a cycle time </a:t>
            </a:r>
          </a:p>
          <a:p>
            <a:pPr marL="0" indent="0">
              <a:buNone/>
            </a:pPr>
            <a:endParaRPr lang="en-GB" sz="2600"/>
          </a:p>
        </p:txBody>
      </p:sp>
      <p:sp>
        <p:nvSpPr>
          <p:cNvPr id="13" name="Freeform: Shape 12">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441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7ADF0-4849-F048-16A8-104799B30F84}"/>
              </a:ext>
            </a:extLst>
          </p:cNvPr>
          <p:cNvSpPr>
            <a:spLocks noGrp="1"/>
          </p:cNvSpPr>
          <p:nvPr>
            <p:ph type="title"/>
          </p:nvPr>
        </p:nvSpPr>
        <p:spPr>
          <a:xfrm>
            <a:off x="4806463" y="352748"/>
            <a:ext cx="6095999" cy="637363"/>
          </a:xfrm>
        </p:spPr>
        <p:txBody>
          <a:bodyPr anchor="b">
            <a:normAutofit fontScale="90000"/>
          </a:bodyPr>
          <a:lstStyle/>
          <a:p>
            <a:r>
              <a:rPr lang="en-GB"/>
              <a:t>Introduction</a:t>
            </a:r>
          </a:p>
        </p:txBody>
      </p:sp>
      <p:pic>
        <p:nvPicPr>
          <p:cNvPr id="5" name="Picture 4" descr="Claw building a card house">
            <a:extLst>
              <a:ext uri="{FF2B5EF4-FFF2-40B4-BE49-F238E27FC236}">
                <a16:creationId xmlns:a16="http://schemas.microsoft.com/office/drawing/2014/main" id="{4579869A-F73B-9DF8-2706-CAD1414F171C}"/>
              </a:ext>
            </a:extLst>
          </p:cNvPr>
          <p:cNvPicPr>
            <a:picLocks noChangeAspect="1"/>
          </p:cNvPicPr>
          <p:nvPr/>
        </p:nvPicPr>
        <p:blipFill rotWithShape="1">
          <a:blip r:embed="rId2"/>
          <a:srcRect l="11101" r="-7" b="-7"/>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11" name="Freeform: Shape 1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AAEC971-0BF4-22BF-C1E4-6205A39B61C9}"/>
              </a:ext>
            </a:extLst>
          </p:cNvPr>
          <p:cNvSpPr>
            <a:spLocks noGrp="1"/>
          </p:cNvSpPr>
          <p:nvPr>
            <p:ph idx="1"/>
          </p:nvPr>
        </p:nvSpPr>
        <p:spPr>
          <a:xfrm>
            <a:off x="4718539" y="1387230"/>
            <a:ext cx="6877537" cy="4161693"/>
          </a:xfrm>
        </p:spPr>
        <p:txBody>
          <a:bodyPr vert="horz" lIns="91440" tIns="45720" rIns="91440" bIns="45720" rtlCol="0" anchor="t">
            <a:noAutofit/>
          </a:bodyPr>
          <a:lstStyle/>
          <a:p>
            <a:pPr>
              <a:spcBef>
                <a:spcPts val="0"/>
              </a:spcBef>
              <a:buFont typeface="Arial"/>
              <a:buChar char="•"/>
            </a:pPr>
            <a:r>
              <a:rPr lang="en-US" sz="2000">
                <a:ea typeface="+mn-lt"/>
                <a:cs typeface="+mn-lt"/>
              </a:rPr>
              <a:t>Pick And Place Robot is a mechatronic system that picks object from source location and places at desired location. </a:t>
            </a:r>
            <a:endParaRPr lang="en-US">
              <a:ea typeface="+mn-lt"/>
              <a:cs typeface="+mn-lt"/>
            </a:endParaRPr>
          </a:p>
          <a:p>
            <a:pPr marL="0" indent="0">
              <a:spcBef>
                <a:spcPts val="0"/>
              </a:spcBef>
              <a:buNone/>
            </a:pPr>
            <a:endParaRPr lang="en-US" sz="2000"/>
          </a:p>
          <a:p>
            <a:pPr>
              <a:spcBef>
                <a:spcPts val="0"/>
              </a:spcBef>
              <a:buFont typeface="Arial"/>
              <a:buChar char="•"/>
            </a:pPr>
            <a:r>
              <a:rPr lang="en-US" sz="2000">
                <a:ea typeface="+mn-lt"/>
                <a:cs typeface="+mn-lt"/>
              </a:rPr>
              <a:t>Here, we are providing every information about where the object is present in the world and how every joint should move to pick that object. As soon as robot picks it with end effectors, we are giving the co-ordinates of a point where that object should be placed.</a:t>
            </a:r>
          </a:p>
          <a:p>
            <a:pPr marL="0" indent="0">
              <a:spcBef>
                <a:spcPts val="0"/>
              </a:spcBef>
              <a:buNone/>
            </a:pPr>
            <a:endParaRPr lang="en-US" sz="2000">
              <a:ea typeface="+mn-lt"/>
              <a:cs typeface="+mn-lt"/>
            </a:endParaRPr>
          </a:p>
          <a:p>
            <a:pPr>
              <a:spcBef>
                <a:spcPts val="0"/>
              </a:spcBef>
              <a:buFont typeface="Arial"/>
              <a:buChar char="•"/>
            </a:pPr>
            <a:r>
              <a:rPr lang="en-US" sz="2000">
                <a:ea typeface="+mn-lt"/>
                <a:cs typeface="+mn-lt"/>
              </a:rPr>
              <a:t>If another object causes interrupt, it again does the same job. Whole process is controlled by micro controller.</a:t>
            </a:r>
            <a:endParaRPr lang="en-US" sz="2000"/>
          </a:p>
          <a:p>
            <a:pPr marL="0" indent="0">
              <a:buNone/>
            </a:pPr>
            <a:endParaRPr lang="en-GB" sz="1600"/>
          </a:p>
        </p:txBody>
      </p:sp>
    </p:spTree>
    <p:extLst>
      <p:ext uri="{BB962C8B-B14F-4D97-AF65-F5344CB8AC3E}">
        <p14:creationId xmlns:p14="http://schemas.microsoft.com/office/powerpoint/2010/main" val="360322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A1E4-527E-CFE2-91C9-8CB7F7F48EB0}"/>
              </a:ext>
            </a:extLst>
          </p:cNvPr>
          <p:cNvSpPr>
            <a:spLocks noGrp="1"/>
          </p:cNvSpPr>
          <p:nvPr>
            <p:ph type="title"/>
          </p:nvPr>
        </p:nvSpPr>
        <p:spPr>
          <a:xfrm>
            <a:off x="5334002" y="1163594"/>
            <a:ext cx="6095998" cy="1624055"/>
          </a:xfrm>
        </p:spPr>
        <p:txBody>
          <a:bodyPr vert="horz" lIns="91440" tIns="45720" rIns="91440" bIns="45720" rtlCol="0" anchor="b" anchorCtr="0">
            <a:normAutofit/>
          </a:bodyPr>
          <a:lstStyle/>
          <a:p>
            <a:r>
              <a:rPr lang="en-US" kern="1200">
                <a:solidFill>
                  <a:schemeClr val="tx1"/>
                </a:solidFill>
                <a:latin typeface="+mj-lt"/>
                <a:ea typeface="+mj-ea"/>
                <a:cs typeface="+mj-cs"/>
              </a:rPr>
              <a:t>Different Parts of Pick and Place Robot</a:t>
            </a:r>
          </a:p>
        </p:txBody>
      </p:sp>
      <p:pic>
        <p:nvPicPr>
          <p:cNvPr id="8" name="Graphic 7" descr="Robot">
            <a:extLst>
              <a:ext uri="{FF2B5EF4-FFF2-40B4-BE49-F238E27FC236}">
                <a16:creationId xmlns:a16="http://schemas.microsoft.com/office/drawing/2014/main" id="{9823ED39-FB7D-D355-2F0F-9AF9637582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01" y="2243910"/>
            <a:ext cx="2771774" cy="2771774"/>
          </a:xfrm>
          <a:prstGeom prst="rect">
            <a:avLst/>
          </a:prstGeom>
        </p:spPr>
      </p:pic>
      <p:sp>
        <p:nvSpPr>
          <p:cNvPr id="13" name="Freeform: Shape 12">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EED5A401-C635-0A7E-5509-9893474FBE00}"/>
              </a:ext>
            </a:extLst>
          </p:cNvPr>
          <p:cNvSpPr txBox="1"/>
          <p:nvPr/>
        </p:nvSpPr>
        <p:spPr>
          <a:xfrm>
            <a:off x="5334002" y="3047999"/>
            <a:ext cx="6544847" cy="35803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a:t>A pick and place robot has several dedicated parts, such as:​</a:t>
            </a:r>
          </a:p>
          <a:p>
            <a:pPr>
              <a:lnSpc>
                <a:spcPct val="90000"/>
              </a:lnSpc>
              <a:spcAft>
                <a:spcPts val="600"/>
              </a:spcAft>
            </a:pPr>
            <a:endParaRPr lang="en-US"/>
          </a:p>
          <a:p>
            <a:pPr>
              <a:lnSpc>
                <a:spcPct val="90000"/>
              </a:lnSpc>
              <a:spcAft>
                <a:spcPts val="600"/>
              </a:spcAft>
            </a:pPr>
            <a:r>
              <a:rPr lang="en-US" b="1"/>
              <a:t>Robot Arm tool:</a:t>
            </a:r>
            <a:r>
              <a:rPr lang="en-US"/>
              <a:t> </a:t>
            </a:r>
          </a:p>
          <a:p>
            <a:pPr>
              <a:lnSpc>
                <a:spcPct val="90000"/>
              </a:lnSpc>
              <a:spcAft>
                <a:spcPts val="600"/>
              </a:spcAft>
            </a:pPr>
            <a:r>
              <a:rPr lang="en-US"/>
              <a:t>A robotic arm, also known as a manipulator, is the extension of the robot by using cylindrical or spherical parts. links, and joints.​</a:t>
            </a:r>
          </a:p>
        </p:txBody>
      </p:sp>
    </p:spTree>
    <p:extLst>
      <p:ext uri="{BB962C8B-B14F-4D97-AF65-F5344CB8AC3E}">
        <p14:creationId xmlns:p14="http://schemas.microsoft.com/office/powerpoint/2010/main" val="162086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D5A401-C635-0A7E-5509-9893474FBE00}"/>
              </a:ext>
            </a:extLst>
          </p:cNvPr>
          <p:cNvSpPr txBox="1"/>
          <p:nvPr/>
        </p:nvSpPr>
        <p:spPr>
          <a:xfrm>
            <a:off x="444139" y="663077"/>
            <a:ext cx="1102750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badi"/>
                <a:cs typeface="Segoe UI"/>
              </a:rPr>
              <a:t>​</a:t>
            </a:r>
            <a:endParaRPr lang="en-US" sz="2000"/>
          </a:p>
          <a:p>
            <a:pPr>
              <a:lnSpc>
                <a:spcPct val="90000"/>
              </a:lnSpc>
              <a:spcAft>
                <a:spcPts val="600"/>
              </a:spcAft>
            </a:pPr>
            <a:r>
              <a:rPr lang="en-US" sz="2000" b="1">
                <a:ea typeface="+mn-lt"/>
                <a:cs typeface="+mn-lt"/>
              </a:rPr>
              <a:t>End Effector: </a:t>
            </a:r>
            <a:endParaRPr lang="en-US" sz="2000">
              <a:ea typeface="+mn-lt"/>
              <a:cs typeface="+mn-lt"/>
            </a:endParaRPr>
          </a:p>
          <a:p>
            <a:pPr>
              <a:lnSpc>
                <a:spcPct val="90000"/>
              </a:lnSpc>
              <a:spcAft>
                <a:spcPts val="600"/>
              </a:spcAft>
            </a:pPr>
            <a:r>
              <a:rPr lang="en-US" sz="2000">
                <a:ea typeface="+mn-lt"/>
                <a:cs typeface="+mn-lt"/>
              </a:rPr>
              <a:t>The end effector is the accessory at the end of the robotic arm, that does the required job such as gripping objects. The end effectors can be designed to perform different functionalities based on requirements. </a:t>
            </a:r>
            <a:endParaRPr lang="en-US" sz="2000">
              <a:latin typeface="Verdana Pro"/>
              <a:cs typeface="Arial"/>
            </a:endParaRPr>
          </a:p>
          <a:p>
            <a:endParaRPr lang="en-US" sz="2000" b="1">
              <a:latin typeface="Abadi"/>
              <a:cs typeface="Arial"/>
            </a:endParaRPr>
          </a:p>
          <a:p>
            <a:endParaRPr lang="en-US" sz="2000" b="1">
              <a:latin typeface="Abadi"/>
              <a:cs typeface="Arial"/>
            </a:endParaRPr>
          </a:p>
          <a:p>
            <a:r>
              <a:rPr lang="en-US" sz="2000" b="1">
                <a:latin typeface="Verdana Pro"/>
                <a:cs typeface="Arial"/>
              </a:rPr>
              <a:t>Actuators: </a:t>
            </a:r>
            <a:endParaRPr lang="en-US" sz="2000" b="1">
              <a:latin typeface="Verdana Pro"/>
            </a:endParaRPr>
          </a:p>
          <a:p>
            <a:r>
              <a:rPr lang="en-US" sz="2000">
                <a:latin typeface="Verdana Pro"/>
                <a:cs typeface="Arial"/>
              </a:rPr>
              <a:t>Actuators create the motion in the robotic arm and end effectors. The linear actuators are basically any type of motor, such as servo motor, stepper motor, or hydraulic cylinder.​</a:t>
            </a:r>
            <a:endParaRPr lang="en-US" sz="2000">
              <a:latin typeface="Verdana Pro"/>
            </a:endParaRPr>
          </a:p>
          <a:p>
            <a:r>
              <a:rPr lang="en-US" sz="2000">
                <a:latin typeface="Abadi"/>
                <a:cs typeface="Segoe UI"/>
              </a:rPr>
              <a:t>​</a:t>
            </a:r>
          </a:p>
          <a:p>
            <a:endParaRPr lang="en-US" sz="2000">
              <a:latin typeface="Abadi"/>
              <a:cs typeface="Segoe UI"/>
            </a:endParaRPr>
          </a:p>
          <a:p>
            <a:r>
              <a:rPr lang="en-US" sz="2000" b="1">
                <a:latin typeface="Verdana Pro"/>
                <a:cs typeface="Arial"/>
              </a:rPr>
              <a:t>Controllers:</a:t>
            </a:r>
            <a:r>
              <a:rPr lang="en-US" sz="2000" b="1">
                <a:latin typeface="Abadi"/>
                <a:cs typeface="Arial"/>
              </a:rPr>
              <a:t> </a:t>
            </a:r>
          </a:p>
          <a:p>
            <a:r>
              <a:rPr lang="en-US" sz="2000">
                <a:latin typeface="Verdana Pro"/>
                <a:cs typeface="Arial"/>
              </a:rPr>
              <a:t>Controllers synchronize and control the movement of different actuators of a robot, thereby being the brain behind the smooth robotic operation.​</a:t>
            </a:r>
            <a:endParaRPr lang="en-US" sz="2000">
              <a:latin typeface="Verdana Pro"/>
            </a:endParaRPr>
          </a:p>
          <a:p>
            <a:r>
              <a:rPr lang="en-US" sz="2000">
                <a:latin typeface="Abadi"/>
                <a:cs typeface="Segoe UI"/>
              </a:rPr>
              <a:t>​</a:t>
            </a:r>
          </a:p>
        </p:txBody>
      </p:sp>
    </p:spTree>
    <p:extLst>
      <p:ext uri="{BB962C8B-B14F-4D97-AF65-F5344CB8AC3E}">
        <p14:creationId xmlns:p14="http://schemas.microsoft.com/office/powerpoint/2010/main" val="3077328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22905-9076-BE09-584A-69F92665AC1C}"/>
              </a:ext>
            </a:extLst>
          </p:cNvPr>
          <p:cNvSpPr>
            <a:spLocks noGrp="1"/>
          </p:cNvSpPr>
          <p:nvPr>
            <p:ph type="title"/>
          </p:nvPr>
        </p:nvSpPr>
        <p:spPr>
          <a:xfrm>
            <a:off x="563671" y="438410"/>
            <a:ext cx="3810001" cy="773047"/>
          </a:xfrm>
        </p:spPr>
        <p:txBody>
          <a:bodyPr anchor="b">
            <a:normAutofit/>
          </a:bodyPr>
          <a:lstStyle/>
          <a:p>
            <a:r>
              <a:rPr lang="en-GB"/>
              <a:t>Working</a:t>
            </a:r>
          </a:p>
        </p:txBody>
      </p:sp>
      <p:pic>
        <p:nvPicPr>
          <p:cNvPr id="5" name="Picture 5" descr="Shape, arrow&#10;&#10;Description automatically generated">
            <a:extLst>
              <a:ext uri="{FF2B5EF4-FFF2-40B4-BE49-F238E27FC236}">
                <a16:creationId xmlns:a16="http://schemas.microsoft.com/office/drawing/2014/main" id="{C005E2E4-F0E3-238A-39F5-3D950DDADAB6}"/>
              </a:ext>
            </a:extLst>
          </p:cNvPr>
          <p:cNvPicPr>
            <a:picLocks noChangeAspect="1"/>
          </p:cNvPicPr>
          <p:nvPr/>
        </p:nvPicPr>
        <p:blipFill rotWithShape="1">
          <a:blip r:embed="rId2"/>
          <a:srcRect t="8875" r="1" b="1"/>
          <a:stretch/>
        </p:blipFill>
        <p:spPr>
          <a:xfrm>
            <a:off x="7533013" y="229644"/>
            <a:ext cx="4265809" cy="6388272"/>
          </a:xfrm>
          <a:prstGeom prst="rect">
            <a:avLst/>
          </a:prstGeom>
        </p:spPr>
      </p:pic>
      <p:sp>
        <p:nvSpPr>
          <p:cNvPr id="3" name="Content Placeholder 2">
            <a:extLst>
              <a:ext uri="{FF2B5EF4-FFF2-40B4-BE49-F238E27FC236}">
                <a16:creationId xmlns:a16="http://schemas.microsoft.com/office/drawing/2014/main" id="{993D1790-08CD-C2AF-01E0-D0502BC0713D}"/>
              </a:ext>
            </a:extLst>
          </p:cNvPr>
          <p:cNvSpPr>
            <a:spLocks noGrp="1"/>
          </p:cNvSpPr>
          <p:nvPr>
            <p:ph idx="1"/>
          </p:nvPr>
        </p:nvSpPr>
        <p:spPr>
          <a:xfrm>
            <a:off x="563672" y="1962410"/>
            <a:ext cx="5835041" cy="3048001"/>
          </a:xfrm>
        </p:spPr>
        <p:txBody>
          <a:bodyPr vert="horz" lIns="91440" tIns="45720" rIns="91440" bIns="45720" rtlCol="0" anchor="t">
            <a:noAutofit/>
          </a:bodyPr>
          <a:lstStyle/>
          <a:p>
            <a:pPr marL="342900" indent="-342900">
              <a:spcBef>
                <a:spcPts val="0"/>
              </a:spcBef>
              <a:spcAft>
                <a:spcPts val="600"/>
              </a:spcAft>
            </a:pPr>
            <a:r>
              <a:rPr lang="en-GB" sz="2400">
                <a:latin typeface="Abadi"/>
                <a:ea typeface="+mn-lt"/>
                <a:cs typeface="+mn-lt"/>
              </a:rPr>
              <a:t>The basic function of a pick and place robot is done by its joints. Joints are analogous to human joints and are used to join the two consecutive rigid bodies in the robot. They can be rotary joint or linear joint. </a:t>
            </a:r>
            <a:endParaRPr lang="en-US" sz="2400">
              <a:latin typeface="Abadi"/>
              <a:ea typeface="+mn-lt"/>
              <a:cs typeface="+mn-lt"/>
            </a:endParaRPr>
          </a:p>
          <a:p>
            <a:pPr marL="342900" indent="-342900">
              <a:spcBef>
                <a:spcPts val="0"/>
              </a:spcBef>
              <a:spcAft>
                <a:spcPts val="600"/>
              </a:spcAft>
            </a:pPr>
            <a:endParaRPr lang="en-GB" sz="2400">
              <a:latin typeface="Abadi"/>
              <a:ea typeface="+mn-lt"/>
              <a:cs typeface="+mn-lt"/>
            </a:endParaRPr>
          </a:p>
          <a:p>
            <a:pPr marL="342900" indent="-342900">
              <a:spcBef>
                <a:spcPts val="0"/>
              </a:spcBef>
              <a:spcAft>
                <a:spcPts val="600"/>
              </a:spcAft>
            </a:pPr>
            <a:r>
              <a:rPr lang="en-GB" sz="2400">
                <a:latin typeface="Abadi"/>
                <a:ea typeface="+mn-lt"/>
                <a:cs typeface="+mn-lt"/>
              </a:rPr>
              <a:t>To add a joint to any link of a robot, we need to know about the degrees of freedom and degrees of movement for that body part. </a:t>
            </a:r>
            <a:endParaRPr lang="en-US" sz="2400">
              <a:latin typeface="Abadi"/>
              <a:ea typeface="+mn-lt"/>
              <a:cs typeface="+mn-lt"/>
            </a:endParaRPr>
          </a:p>
          <a:p>
            <a:pPr marL="342900" indent="-342900">
              <a:spcBef>
                <a:spcPts val="0"/>
              </a:spcBef>
              <a:spcAft>
                <a:spcPts val="600"/>
              </a:spcAft>
            </a:pPr>
            <a:endParaRPr lang="en-US" sz="2400">
              <a:latin typeface="Abadi"/>
              <a:ea typeface="+mn-lt"/>
              <a:cs typeface="+mn-lt"/>
            </a:endParaRPr>
          </a:p>
        </p:txBody>
      </p:sp>
    </p:spTree>
    <p:extLst>
      <p:ext uri="{BB962C8B-B14F-4D97-AF65-F5344CB8AC3E}">
        <p14:creationId xmlns:p14="http://schemas.microsoft.com/office/powerpoint/2010/main" val="329053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Icon&#10;&#10;Description automatically generated">
            <a:extLst>
              <a:ext uri="{FF2B5EF4-FFF2-40B4-BE49-F238E27FC236}">
                <a16:creationId xmlns:a16="http://schemas.microsoft.com/office/drawing/2014/main" id="{CAC25C20-77CF-D066-AABF-9043276E2186}"/>
              </a:ext>
            </a:extLst>
          </p:cNvPr>
          <p:cNvPicPr>
            <a:picLocks noChangeAspect="1"/>
          </p:cNvPicPr>
          <p:nvPr/>
        </p:nvPicPr>
        <p:blipFill>
          <a:blip r:embed="rId2"/>
          <a:stretch>
            <a:fillRect/>
          </a:stretch>
        </p:blipFill>
        <p:spPr>
          <a:xfrm>
            <a:off x="6779847" y="1416539"/>
            <a:ext cx="4952999" cy="3096845"/>
          </a:xfrm>
          <a:prstGeom prst="rect">
            <a:avLst/>
          </a:prstGeom>
        </p:spPr>
      </p:pic>
      <p:sp>
        <p:nvSpPr>
          <p:cNvPr id="4" name="TextBox 3">
            <a:extLst>
              <a:ext uri="{FF2B5EF4-FFF2-40B4-BE49-F238E27FC236}">
                <a16:creationId xmlns:a16="http://schemas.microsoft.com/office/drawing/2014/main" id="{40E08BC0-0A4F-BAA4-DA4C-50E20FDCAE08}"/>
              </a:ext>
            </a:extLst>
          </p:cNvPr>
          <p:cNvSpPr txBox="1"/>
          <p:nvPr/>
        </p:nvSpPr>
        <p:spPr>
          <a:xfrm>
            <a:off x="332155" y="1523999"/>
            <a:ext cx="6115537" cy="42300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endParaRPr lang="en-US" sz="1300"/>
          </a:p>
          <a:p>
            <a:pPr marL="342900" indent="-228600">
              <a:lnSpc>
                <a:spcPct val="90000"/>
              </a:lnSpc>
              <a:spcAft>
                <a:spcPts val="600"/>
              </a:spcAft>
              <a:buFont typeface="Arial" panose="020B0604020202020204" pitchFamily="34" charset="0"/>
              <a:buChar char="•"/>
            </a:pPr>
            <a:r>
              <a:rPr lang="en-US" sz="2000"/>
              <a:t>Degrees of freedom implement the linear and rotational movement of  the body and Degrees of movement imply the number of axis the body can move​.</a:t>
            </a:r>
          </a:p>
          <a:p>
            <a:pPr marL="114300">
              <a:lnSpc>
                <a:spcPct val="90000"/>
              </a:lnSpc>
              <a:spcAft>
                <a:spcPts val="600"/>
              </a:spcAft>
            </a:pPr>
            <a:endParaRPr lang="en-US" sz="2000"/>
          </a:p>
          <a:p>
            <a:pPr marL="285750" indent="-228600">
              <a:lnSpc>
                <a:spcPct val="90000"/>
              </a:lnSpc>
              <a:spcAft>
                <a:spcPts val="600"/>
              </a:spcAft>
              <a:buFont typeface="Arial" panose="020B0604020202020204" pitchFamily="34" charset="0"/>
              <a:buChar char="•"/>
            </a:pPr>
            <a:r>
              <a:rPr lang="en-US" sz="2000"/>
              <a:t>​A simple pick and place robot consists of two rigid bodies on a base, connected with rotatory joint. A rotatory joint is one which provides rotation in 360 degrees around any one of the axes.</a:t>
            </a:r>
          </a:p>
          <a:p>
            <a:pPr marL="57150">
              <a:lnSpc>
                <a:spcPct val="90000"/>
              </a:lnSpc>
              <a:spcAft>
                <a:spcPts val="600"/>
              </a:spcAft>
            </a:pPr>
            <a:endParaRPr lang="en-US" sz="2000"/>
          </a:p>
          <a:p>
            <a:pPr marL="285750" indent="-228600">
              <a:lnSpc>
                <a:spcPct val="90000"/>
              </a:lnSpc>
              <a:spcAft>
                <a:spcPts val="600"/>
              </a:spcAft>
              <a:buFont typeface="Arial" panose="020B0604020202020204" pitchFamily="34" charset="0"/>
              <a:buChar char="•"/>
            </a:pPr>
            <a:r>
              <a:rPr lang="en-US" sz="2000"/>
              <a:t>The bottom or the base is attached to the ground. </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endParaRPr lang="en-US" sz="1300"/>
          </a:p>
        </p:txBody>
      </p:sp>
      <p:sp>
        <p:nvSpPr>
          <p:cNvPr id="9" name="Title 1">
            <a:extLst>
              <a:ext uri="{FF2B5EF4-FFF2-40B4-BE49-F238E27FC236}">
                <a16:creationId xmlns:a16="http://schemas.microsoft.com/office/drawing/2014/main" id="{CEAA96BA-913D-05AC-2A2D-B05E720E4648}"/>
              </a:ext>
            </a:extLst>
          </p:cNvPr>
          <p:cNvSpPr txBox="1">
            <a:spLocks/>
          </p:cNvSpPr>
          <p:nvPr/>
        </p:nvSpPr>
        <p:spPr>
          <a:xfrm>
            <a:off x="563671" y="438410"/>
            <a:ext cx="3810001" cy="773047"/>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Working</a:t>
            </a:r>
          </a:p>
        </p:txBody>
      </p:sp>
    </p:spTree>
    <p:extLst>
      <p:ext uri="{BB962C8B-B14F-4D97-AF65-F5344CB8AC3E}">
        <p14:creationId xmlns:p14="http://schemas.microsoft.com/office/powerpoint/2010/main" val="1500734724"/>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41242F"/>
      </a:dk2>
      <a:lt2>
        <a:srgbClr val="E8E8E2"/>
      </a:lt2>
      <a:accent1>
        <a:srgbClr val="6E72EE"/>
      </a:accent1>
      <a:accent2>
        <a:srgbClr val="8A4EEB"/>
      </a:accent2>
      <a:accent3>
        <a:srgbClr val="D56EEE"/>
      </a:accent3>
      <a:accent4>
        <a:srgbClr val="EB4EC8"/>
      </a:accent4>
      <a:accent5>
        <a:srgbClr val="EE6E9D"/>
      </a:accent5>
      <a:accent6>
        <a:srgbClr val="EB564E"/>
      </a:accent6>
      <a:hlink>
        <a:srgbClr val="878551"/>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TornVTI</vt:lpstr>
      <vt:lpstr>21AIE213 Robotic Operating Systems Project</vt:lpstr>
      <vt:lpstr>PICK AND PLACE ROBOTIC ARM (Motion Planning) </vt:lpstr>
      <vt:lpstr>Team Members</vt:lpstr>
      <vt:lpstr>Why This Robot?</vt:lpstr>
      <vt:lpstr>Introduction</vt:lpstr>
      <vt:lpstr>Different Parts of Pick and Place Robot</vt:lpstr>
      <vt:lpstr>PowerPoint Presentation</vt:lpstr>
      <vt:lpstr>Working</vt:lpstr>
      <vt:lpstr>PowerPoint Presentation</vt:lpstr>
      <vt:lpstr>Working</vt:lpstr>
      <vt:lpstr>Hierarchy of motion Planning </vt:lpstr>
      <vt:lpstr>TRAJECTORY PLANNING  </vt:lpstr>
      <vt:lpstr>Types of Trajectory Function </vt:lpstr>
      <vt:lpstr>PowerPoint Presentation</vt:lpstr>
      <vt:lpstr>PowerPoint Presentation</vt:lpstr>
      <vt:lpstr>Trajectory Planning</vt:lpstr>
      <vt:lpstr>PowerPoint Presentation</vt:lpstr>
      <vt:lpstr>Flow Chart</vt:lpstr>
      <vt:lpstr>Robotic Arm in URDF</vt:lpstr>
      <vt:lpstr>Steps</vt:lpstr>
      <vt:lpstr>6-DOF Robotic Arm in Gazebo</vt:lpstr>
      <vt:lpstr>6-DOF Robotic Arm in Rviz</vt:lpstr>
      <vt:lpstr>Rqt graph</vt:lpstr>
      <vt:lpstr>Explanation</vt:lpstr>
      <vt:lpstr>RRT(Rapidly exploring random trees) Algorithm</vt:lpstr>
      <vt:lpstr>RRT Algorithm</vt:lpstr>
      <vt:lpstr>Pick Pose</vt:lpstr>
      <vt:lpstr>After Pick Pose</vt:lpstr>
      <vt:lpstr>Before Place Pose</vt:lpstr>
      <vt:lpstr>Place Pose</vt:lpstr>
      <vt:lpstr>Simulation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cp:revision>
  <dcterms:created xsi:type="dcterms:W3CDTF">2022-07-11T13:06:35Z</dcterms:created>
  <dcterms:modified xsi:type="dcterms:W3CDTF">2022-07-13T10:08:19Z</dcterms:modified>
</cp:coreProperties>
</file>